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35"/>
  </p:notesMasterIdLst>
  <p:sldIdLst>
    <p:sldId id="256" r:id="rId5"/>
    <p:sldId id="257" r:id="rId6"/>
    <p:sldId id="273" r:id="rId7"/>
    <p:sldId id="265" r:id="rId8"/>
    <p:sldId id="266" r:id="rId9"/>
    <p:sldId id="278" r:id="rId10"/>
    <p:sldId id="258" r:id="rId11"/>
    <p:sldId id="289" r:id="rId12"/>
    <p:sldId id="290" r:id="rId13"/>
    <p:sldId id="291" r:id="rId14"/>
    <p:sldId id="294" r:id="rId15"/>
    <p:sldId id="267" r:id="rId16"/>
    <p:sldId id="274" r:id="rId17"/>
    <p:sldId id="275" r:id="rId18"/>
    <p:sldId id="292" r:id="rId19"/>
    <p:sldId id="276" r:id="rId20"/>
    <p:sldId id="277" r:id="rId21"/>
    <p:sldId id="259" r:id="rId22"/>
    <p:sldId id="264" r:id="rId23"/>
    <p:sldId id="288" r:id="rId24"/>
    <p:sldId id="293" r:id="rId25"/>
    <p:sldId id="279" r:id="rId26"/>
    <p:sldId id="280" r:id="rId27"/>
    <p:sldId id="262" r:id="rId28"/>
    <p:sldId id="281" r:id="rId29"/>
    <p:sldId id="284" r:id="rId30"/>
    <p:sldId id="295" r:id="rId31"/>
    <p:sldId id="282" r:id="rId32"/>
    <p:sldId id="271" r:id="rId33"/>
    <p:sldId id="272"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in, Latrice" initials="ML" lastIdx="9" clrIdx="0">
    <p:extLst>
      <p:ext uri="{19B8F6BF-5375-455C-9EA6-DF929625EA0E}">
        <p15:presenceInfo xmlns:p15="http://schemas.microsoft.com/office/powerpoint/2012/main" userId="S-1-5-21-220523388-2049760794-725345543-18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BEC2F-C766-4CCA-8AA9-FED34092644B}" v="54" dt="2021-11-12T19:54:38.021"/>
    <p1510:client id="{1DC1DFD6-669E-4CA2-BF56-D2CF5696AF79}" v="73" dt="2021-11-12T20:18:00.580"/>
    <p1510:client id="{5C00F02E-7AD9-488B-9D71-65BDBE065227}" v="646" dt="2021-11-13T15:42:25.220"/>
    <p1510:client id="{75AD0158-DBF8-4118-B57C-1D9B8C30D581}" v="2" dt="2021-11-12T19:31:54.451"/>
    <p1510:client id="{D0219778-B60A-44FE-8ED8-61EA34914F7D}" v="280" dt="2021-09-07T18:32:29.320"/>
    <p1510:client id="{D8250E75-7D16-403B-841B-282DA7FEE1F2}" v="35" dt="2021-11-12T19:30:25.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09761-2843-47CC-AE3D-B022C86ED8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8065312-FF99-4CA0-9147-7002E3CE206B}">
      <dgm:prSet/>
      <dgm:spPr/>
      <dgm:t>
        <a:bodyPr/>
        <a:lstStyle/>
        <a:p>
          <a:r>
            <a:rPr lang="en-US"/>
            <a:t>Title I is a 100% Federally funded supplemental education program that provides financial assistance to local education agencies to improve educational opportunities for educationally deprived children. </a:t>
          </a:r>
        </a:p>
      </dgm:t>
    </dgm:pt>
    <dgm:pt modelId="{0F46DF39-DA61-4635-8835-59B9CEE36F5D}" type="parTrans" cxnId="{DE9202EE-20E8-4611-B100-F3E47971D0BC}">
      <dgm:prSet/>
      <dgm:spPr/>
      <dgm:t>
        <a:bodyPr/>
        <a:lstStyle/>
        <a:p>
          <a:endParaRPr lang="en-US"/>
        </a:p>
      </dgm:t>
    </dgm:pt>
    <dgm:pt modelId="{0CE3EAD6-1771-44E1-8336-DE154220E68C}" type="sibTrans" cxnId="{DE9202EE-20E8-4611-B100-F3E47971D0BC}">
      <dgm:prSet/>
      <dgm:spPr/>
      <dgm:t>
        <a:bodyPr/>
        <a:lstStyle/>
        <a:p>
          <a:endParaRPr lang="en-US"/>
        </a:p>
      </dgm:t>
    </dgm:pt>
    <dgm:pt modelId="{00F8CAE7-45B5-42B5-A115-8AD32F3250BF}">
      <dgm:prSet/>
      <dgm:spPr/>
      <dgm:t>
        <a:bodyPr/>
        <a:lstStyle/>
        <a:p>
          <a:r>
            <a:rPr lang="en-US"/>
            <a:t>Title I programs are designed to help children meet the state content and performance standards in reading, language arts, and mathematics.</a:t>
          </a:r>
        </a:p>
      </dgm:t>
    </dgm:pt>
    <dgm:pt modelId="{987B678C-A00E-4BEB-BA76-F533333501F4}" type="parTrans" cxnId="{63B8008E-917D-4F6D-AA06-C86CA5B19385}">
      <dgm:prSet/>
      <dgm:spPr/>
      <dgm:t>
        <a:bodyPr/>
        <a:lstStyle/>
        <a:p>
          <a:endParaRPr lang="en-US"/>
        </a:p>
      </dgm:t>
    </dgm:pt>
    <dgm:pt modelId="{9E626B88-06D4-4038-A14A-F800687BF181}" type="sibTrans" cxnId="{63B8008E-917D-4F6D-AA06-C86CA5B19385}">
      <dgm:prSet/>
      <dgm:spPr/>
      <dgm:t>
        <a:bodyPr/>
        <a:lstStyle/>
        <a:p>
          <a:endParaRPr lang="en-US"/>
        </a:p>
      </dgm:t>
    </dgm:pt>
    <dgm:pt modelId="{B76CE6DF-7B5C-420C-B5E7-82721D4BA2E0}">
      <dgm:prSet/>
      <dgm:spPr/>
      <dgm:t>
        <a:bodyPr/>
        <a:lstStyle/>
        <a:p>
          <a:r>
            <a:rPr lang="en-US"/>
            <a:t>Source: www.education.pa.gov</a:t>
          </a:r>
        </a:p>
      </dgm:t>
    </dgm:pt>
    <dgm:pt modelId="{660041E0-E15B-4CD1-ABC6-2C4AE67D0E80}" type="parTrans" cxnId="{DE210FB0-E8C0-4115-B994-FB0136100FE0}">
      <dgm:prSet/>
      <dgm:spPr/>
      <dgm:t>
        <a:bodyPr/>
        <a:lstStyle/>
        <a:p>
          <a:endParaRPr lang="en-US"/>
        </a:p>
      </dgm:t>
    </dgm:pt>
    <dgm:pt modelId="{0FDD1863-3DB1-44B3-9FB8-8489C47616A5}" type="sibTrans" cxnId="{DE210FB0-E8C0-4115-B994-FB0136100FE0}">
      <dgm:prSet/>
      <dgm:spPr/>
      <dgm:t>
        <a:bodyPr/>
        <a:lstStyle/>
        <a:p>
          <a:endParaRPr lang="en-US"/>
        </a:p>
      </dgm:t>
    </dgm:pt>
    <dgm:pt modelId="{E52AADA0-9387-4ADF-882F-93D9A54BD127}" type="pres">
      <dgm:prSet presAssocID="{BEE09761-2843-47CC-AE3D-B022C86ED8CE}" presName="linear" presStyleCnt="0">
        <dgm:presLayoutVars>
          <dgm:animLvl val="lvl"/>
          <dgm:resizeHandles val="exact"/>
        </dgm:presLayoutVars>
      </dgm:prSet>
      <dgm:spPr/>
    </dgm:pt>
    <dgm:pt modelId="{EFB64C3D-DD62-4AC4-8B29-8F868E940AE7}" type="pres">
      <dgm:prSet presAssocID="{58065312-FF99-4CA0-9147-7002E3CE206B}" presName="parentText" presStyleLbl="node1" presStyleIdx="0" presStyleCnt="3">
        <dgm:presLayoutVars>
          <dgm:chMax val="0"/>
          <dgm:bulletEnabled val="1"/>
        </dgm:presLayoutVars>
      </dgm:prSet>
      <dgm:spPr/>
    </dgm:pt>
    <dgm:pt modelId="{F59DDDD7-9BE4-42FE-957D-99515E4A595E}" type="pres">
      <dgm:prSet presAssocID="{0CE3EAD6-1771-44E1-8336-DE154220E68C}" presName="spacer" presStyleCnt="0"/>
      <dgm:spPr/>
    </dgm:pt>
    <dgm:pt modelId="{2A49651B-EDBB-41F4-B500-A2BB36BE48FE}" type="pres">
      <dgm:prSet presAssocID="{00F8CAE7-45B5-42B5-A115-8AD32F3250BF}" presName="parentText" presStyleLbl="node1" presStyleIdx="1" presStyleCnt="3">
        <dgm:presLayoutVars>
          <dgm:chMax val="0"/>
          <dgm:bulletEnabled val="1"/>
        </dgm:presLayoutVars>
      </dgm:prSet>
      <dgm:spPr/>
    </dgm:pt>
    <dgm:pt modelId="{BADF3706-99C4-4A6E-BD78-294F77D8B335}" type="pres">
      <dgm:prSet presAssocID="{9E626B88-06D4-4038-A14A-F800687BF181}" presName="spacer" presStyleCnt="0"/>
      <dgm:spPr/>
    </dgm:pt>
    <dgm:pt modelId="{A01D9EBF-F119-4964-AEC8-E622BDDA1091}" type="pres">
      <dgm:prSet presAssocID="{B76CE6DF-7B5C-420C-B5E7-82721D4BA2E0}" presName="parentText" presStyleLbl="node1" presStyleIdx="2" presStyleCnt="3">
        <dgm:presLayoutVars>
          <dgm:chMax val="0"/>
          <dgm:bulletEnabled val="1"/>
        </dgm:presLayoutVars>
      </dgm:prSet>
      <dgm:spPr/>
    </dgm:pt>
  </dgm:ptLst>
  <dgm:cxnLst>
    <dgm:cxn modelId="{60F3090A-6DB4-472E-BC3E-D63FF20FC26D}" type="presOf" srcId="{00F8CAE7-45B5-42B5-A115-8AD32F3250BF}" destId="{2A49651B-EDBB-41F4-B500-A2BB36BE48FE}" srcOrd="0" destOrd="0" presId="urn:microsoft.com/office/officeart/2005/8/layout/vList2"/>
    <dgm:cxn modelId="{7C485F17-6FCF-4581-B925-8F60845663B7}" type="presOf" srcId="{58065312-FF99-4CA0-9147-7002E3CE206B}" destId="{EFB64C3D-DD62-4AC4-8B29-8F868E940AE7}" srcOrd="0" destOrd="0" presId="urn:microsoft.com/office/officeart/2005/8/layout/vList2"/>
    <dgm:cxn modelId="{D20DD173-3B3F-4821-97F7-A575C1EF94B3}" type="presOf" srcId="{BEE09761-2843-47CC-AE3D-B022C86ED8CE}" destId="{E52AADA0-9387-4ADF-882F-93D9A54BD127}" srcOrd="0" destOrd="0" presId="urn:microsoft.com/office/officeart/2005/8/layout/vList2"/>
    <dgm:cxn modelId="{63B8008E-917D-4F6D-AA06-C86CA5B19385}" srcId="{BEE09761-2843-47CC-AE3D-B022C86ED8CE}" destId="{00F8CAE7-45B5-42B5-A115-8AD32F3250BF}" srcOrd="1" destOrd="0" parTransId="{987B678C-A00E-4BEB-BA76-F533333501F4}" sibTransId="{9E626B88-06D4-4038-A14A-F800687BF181}"/>
    <dgm:cxn modelId="{DE210FB0-E8C0-4115-B994-FB0136100FE0}" srcId="{BEE09761-2843-47CC-AE3D-B022C86ED8CE}" destId="{B76CE6DF-7B5C-420C-B5E7-82721D4BA2E0}" srcOrd="2" destOrd="0" parTransId="{660041E0-E15B-4CD1-ABC6-2C4AE67D0E80}" sibTransId="{0FDD1863-3DB1-44B3-9FB8-8489C47616A5}"/>
    <dgm:cxn modelId="{DE9202EE-20E8-4611-B100-F3E47971D0BC}" srcId="{BEE09761-2843-47CC-AE3D-B022C86ED8CE}" destId="{58065312-FF99-4CA0-9147-7002E3CE206B}" srcOrd="0" destOrd="0" parTransId="{0F46DF39-DA61-4635-8835-59B9CEE36F5D}" sibTransId="{0CE3EAD6-1771-44E1-8336-DE154220E68C}"/>
    <dgm:cxn modelId="{E8DA83EE-ACAB-4413-A604-8FADBC8E50D1}" type="presOf" srcId="{B76CE6DF-7B5C-420C-B5E7-82721D4BA2E0}" destId="{A01D9EBF-F119-4964-AEC8-E622BDDA1091}" srcOrd="0" destOrd="0" presId="urn:microsoft.com/office/officeart/2005/8/layout/vList2"/>
    <dgm:cxn modelId="{007CCF9D-0907-4929-9499-7C77360CFC1C}" type="presParOf" srcId="{E52AADA0-9387-4ADF-882F-93D9A54BD127}" destId="{EFB64C3D-DD62-4AC4-8B29-8F868E940AE7}" srcOrd="0" destOrd="0" presId="urn:microsoft.com/office/officeart/2005/8/layout/vList2"/>
    <dgm:cxn modelId="{A83487F4-7DED-48B1-AD78-A8413FEBFC92}" type="presParOf" srcId="{E52AADA0-9387-4ADF-882F-93D9A54BD127}" destId="{F59DDDD7-9BE4-42FE-957D-99515E4A595E}" srcOrd="1" destOrd="0" presId="urn:microsoft.com/office/officeart/2005/8/layout/vList2"/>
    <dgm:cxn modelId="{0FACEF1D-016B-47B0-81DC-9DD88928B4EC}" type="presParOf" srcId="{E52AADA0-9387-4ADF-882F-93D9A54BD127}" destId="{2A49651B-EDBB-41F4-B500-A2BB36BE48FE}" srcOrd="2" destOrd="0" presId="urn:microsoft.com/office/officeart/2005/8/layout/vList2"/>
    <dgm:cxn modelId="{88DCA1DB-AB64-459D-8B37-363ED1ED8E07}" type="presParOf" srcId="{E52AADA0-9387-4ADF-882F-93D9A54BD127}" destId="{BADF3706-99C4-4A6E-BD78-294F77D8B335}" srcOrd="3" destOrd="0" presId="urn:microsoft.com/office/officeart/2005/8/layout/vList2"/>
    <dgm:cxn modelId="{F474F1A8-24DD-4343-B2FE-DF29FE72EDFF}" type="presParOf" srcId="{E52AADA0-9387-4ADF-882F-93D9A54BD127}" destId="{A01D9EBF-F119-4964-AEC8-E622BDDA10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2BE28-2E3D-4AC9-A76F-912AFD41448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9C60A10-AB05-4D38-B785-7630A7589D37}">
      <dgm:prSet/>
      <dgm:spPr/>
      <dgm:t>
        <a:bodyPr/>
        <a:lstStyle/>
        <a:p>
          <a:r>
            <a:rPr lang="en-US"/>
            <a:t>The ESSA law requires that all Title I schools and families work together.</a:t>
          </a:r>
        </a:p>
      </dgm:t>
    </dgm:pt>
    <dgm:pt modelId="{85B37C4F-FEFF-4C4B-A5C9-831B9F6539F9}" type="parTrans" cxnId="{7790E07C-4A1E-4C3B-B2FB-BFC2629C391E}">
      <dgm:prSet/>
      <dgm:spPr/>
      <dgm:t>
        <a:bodyPr/>
        <a:lstStyle/>
        <a:p>
          <a:endParaRPr lang="en-US"/>
        </a:p>
      </dgm:t>
    </dgm:pt>
    <dgm:pt modelId="{C9711A30-DE31-4506-99A3-B140191989F2}" type="sibTrans" cxnId="{7790E07C-4A1E-4C3B-B2FB-BFC2629C391E}">
      <dgm:prSet/>
      <dgm:spPr/>
      <dgm:t>
        <a:bodyPr/>
        <a:lstStyle/>
        <a:p>
          <a:endParaRPr lang="en-US"/>
        </a:p>
      </dgm:t>
    </dgm:pt>
    <dgm:pt modelId="{44ABE448-30E7-49D4-B0AD-C76F1F2297C8}">
      <dgm:prSet/>
      <dgm:spPr/>
      <dgm:t>
        <a:bodyPr/>
        <a:lstStyle/>
        <a:p>
          <a:r>
            <a:rPr lang="en-US"/>
            <a:t>The following documents are a collaboration between school and family:</a:t>
          </a:r>
        </a:p>
      </dgm:t>
    </dgm:pt>
    <dgm:pt modelId="{9B714AAB-8A6B-4DA5-AD79-D5417E99B824}" type="parTrans" cxnId="{580749AD-10D3-4296-B511-AFF23904AEAE}">
      <dgm:prSet/>
      <dgm:spPr/>
      <dgm:t>
        <a:bodyPr/>
        <a:lstStyle/>
        <a:p>
          <a:endParaRPr lang="en-US"/>
        </a:p>
      </dgm:t>
    </dgm:pt>
    <dgm:pt modelId="{747E3D0C-BF02-411A-BC54-8C996AF9DCDA}" type="sibTrans" cxnId="{580749AD-10D3-4296-B511-AFF23904AEAE}">
      <dgm:prSet/>
      <dgm:spPr/>
      <dgm:t>
        <a:bodyPr/>
        <a:lstStyle/>
        <a:p>
          <a:endParaRPr lang="en-US"/>
        </a:p>
      </dgm:t>
    </dgm:pt>
    <dgm:pt modelId="{1CAFF8A5-78A8-4611-8530-CF7708097635}">
      <dgm:prSet/>
      <dgm:spPr/>
      <dgm:t>
        <a:bodyPr/>
        <a:lstStyle/>
        <a:p>
          <a:r>
            <a:rPr lang="en-US"/>
            <a:t>2021-2022                  School Improvement Plan</a:t>
          </a:r>
        </a:p>
      </dgm:t>
    </dgm:pt>
    <dgm:pt modelId="{8E64F2F4-734D-417A-A4D1-94CE4D5339EB}" type="parTrans" cxnId="{92075B44-2C4B-432A-8CAC-DAFFA99AAF5E}">
      <dgm:prSet/>
      <dgm:spPr/>
      <dgm:t>
        <a:bodyPr/>
        <a:lstStyle/>
        <a:p>
          <a:endParaRPr lang="en-US"/>
        </a:p>
      </dgm:t>
    </dgm:pt>
    <dgm:pt modelId="{6C7BF2D9-E1A4-4D39-A698-F08B2FCB0A54}" type="sibTrans" cxnId="{92075B44-2C4B-432A-8CAC-DAFFA99AAF5E}">
      <dgm:prSet/>
      <dgm:spPr/>
      <dgm:t>
        <a:bodyPr/>
        <a:lstStyle/>
        <a:p>
          <a:endParaRPr lang="en-US"/>
        </a:p>
      </dgm:t>
    </dgm:pt>
    <dgm:pt modelId="{6D09D686-17A5-4B95-AE92-D6AACB7F85AF}">
      <dgm:prSet/>
      <dgm:spPr/>
      <dgm:t>
        <a:bodyPr/>
        <a:lstStyle/>
        <a:p>
          <a:r>
            <a:rPr lang="en-US"/>
            <a:t>2021-2022                    Family Engagement Policy</a:t>
          </a:r>
        </a:p>
      </dgm:t>
    </dgm:pt>
    <dgm:pt modelId="{F2060ED3-493D-4B29-9754-C03ABB25ECF1}" type="parTrans" cxnId="{80671CF7-1CCE-44D1-9CA8-EFEBE19C7F2A}">
      <dgm:prSet/>
      <dgm:spPr/>
      <dgm:t>
        <a:bodyPr/>
        <a:lstStyle/>
        <a:p>
          <a:endParaRPr lang="en-US"/>
        </a:p>
      </dgm:t>
    </dgm:pt>
    <dgm:pt modelId="{1088C05C-7A3D-4740-B652-4365E89D880D}" type="sibTrans" cxnId="{80671CF7-1CCE-44D1-9CA8-EFEBE19C7F2A}">
      <dgm:prSet/>
      <dgm:spPr/>
      <dgm:t>
        <a:bodyPr/>
        <a:lstStyle/>
        <a:p>
          <a:endParaRPr lang="en-US"/>
        </a:p>
      </dgm:t>
    </dgm:pt>
    <dgm:pt modelId="{E43501A3-FAFD-4352-BF43-0004A2A00F66}">
      <dgm:prSet/>
      <dgm:spPr/>
      <dgm:t>
        <a:bodyPr/>
        <a:lstStyle/>
        <a:p>
          <a:r>
            <a:rPr lang="en-US"/>
            <a:t>2021-2022      School/Parent Compact</a:t>
          </a:r>
        </a:p>
      </dgm:t>
    </dgm:pt>
    <dgm:pt modelId="{E88F68DC-EFBF-4B59-80A5-4D287C0279BA}" type="parTrans" cxnId="{5EA72E88-D926-4C70-AE13-DD4A3256D081}">
      <dgm:prSet/>
      <dgm:spPr/>
      <dgm:t>
        <a:bodyPr/>
        <a:lstStyle/>
        <a:p>
          <a:endParaRPr lang="en-US"/>
        </a:p>
      </dgm:t>
    </dgm:pt>
    <dgm:pt modelId="{0A1F3263-D615-4867-8D11-8612D5525F75}" type="sibTrans" cxnId="{5EA72E88-D926-4C70-AE13-DD4A3256D081}">
      <dgm:prSet/>
      <dgm:spPr/>
      <dgm:t>
        <a:bodyPr/>
        <a:lstStyle/>
        <a:p>
          <a:endParaRPr lang="en-US"/>
        </a:p>
      </dgm:t>
    </dgm:pt>
    <dgm:pt modelId="{EE80FC67-C7DF-46AC-BBCA-39B087A001E1}" type="pres">
      <dgm:prSet presAssocID="{99F2BE28-2E3D-4AC9-A76F-912AFD414485}" presName="Name0" presStyleCnt="0">
        <dgm:presLayoutVars>
          <dgm:dir/>
          <dgm:animLvl val="lvl"/>
          <dgm:resizeHandles val="exact"/>
        </dgm:presLayoutVars>
      </dgm:prSet>
      <dgm:spPr/>
    </dgm:pt>
    <dgm:pt modelId="{7578AFB7-7B6A-4B46-B95D-02CBC29A00F6}" type="pres">
      <dgm:prSet presAssocID="{44ABE448-30E7-49D4-B0AD-C76F1F2297C8}" presName="boxAndChildren" presStyleCnt="0"/>
      <dgm:spPr/>
    </dgm:pt>
    <dgm:pt modelId="{2A4F921F-C1DA-4B45-9AC7-18BA01470C09}" type="pres">
      <dgm:prSet presAssocID="{44ABE448-30E7-49D4-B0AD-C76F1F2297C8}" presName="parentTextBox" presStyleLbl="node1" presStyleIdx="0" presStyleCnt="2"/>
      <dgm:spPr/>
    </dgm:pt>
    <dgm:pt modelId="{FA0985DF-97A0-4E7A-BE34-D30CDEE85D47}" type="pres">
      <dgm:prSet presAssocID="{44ABE448-30E7-49D4-B0AD-C76F1F2297C8}" presName="entireBox" presStyleLbl="node1" presStyleIdx="0" presStyleCnt="2"/>
      <dgm:spPr/>
    </dgm:pt>
    <dgm:pt modelId="{A080BCC6-4860-4D03-854D-CA0BC55DF8A2}" type="pres">
      <dgm:prSet presAssocID="{44ABE448-30E7-49D4-B0AD-C76F1F2297C8}" presName="descendantBox" presStyleCnt="0"/>
      <dgm:spPr/>
    </dgm:pt>
    <dgm:pt modelId="{48CD446E-1B4A-4040-9D8A-E0A8BE1F6EB1}" type="pres">
      <dgm:prSet presAssocID="{1CAFF8A5-78A8-4611-8530-CF7708097635}" presName="childTextBox" presStyleLbl="fgAccFollowNode1" presStyleIdx="0" presStyleCnt="3">
        <dgm:presLayoutVars>
          <dgm:bulletEnabled val="1"/>
        </dgm:presLayoutVars>
      </dgm:prSet>
      <dgm:spPr/>
    </dgm:pt>
    <dgm:pt modelId="{7EEF1588-CE28-484A-B508-D62660A8EC11}" type="pres">
      <dgm:prSet presAssocID="{6D09D686-17A5-4B95-AE92-D6AACB7F85AF}" presName="childTextBox" presStyleLbl="fgAccFollowNode1" presStyleIdx="1" presStyleCnt="3">
        <dgm:presLayoutVars>
          <dgm:bulletEnabled val="1"/>
        </dgm:presLayoutVars>
      </dgm:prSet>
      <dgm:spPr/>
    </dgm:pt>
    <dgm:pt modelId="{A766E92C-7AF3-48AF-B845-CADE714D4202}" type="pres">
      <dgm:prSet presAssocID="{E43501A3-FAFD-4352-BF43-0004A2A00F66}" presName="childTextBox" presStyleLbl="fgAccFollowNode1" presStyleIdx="2" presStyleCnt="3">
        <dgm:presLayoutVars>
          <dgm:bulletEnabled val="1"/>
        </dgm:presLayoutVars>
      </dgm:prSet>
      <dgm:spPr/>
    </dgm:pt>
    <dgm:pt modelId="{996AA166-6D3B-4ABD-B616-3CE6A035CE15}" type="pres">
      <dgm:prSet presAssocID="{C9711A30-DE31-4506-99A3-B140191989F2}" presName="sp" presStyleCnt="0"/>
      <dgm:spPr/>
    </dgm:pt>
    <dgm:pt modelId="{98FA77D4-F585-4FCA-8D1E-081943215DFB}" type="pres">
      <dgm:prSet presAssocID="{69C60A10-AB05-4D38-B785-7630A7589D37}" presName="arrowAndChildren" presStyleCnt="0"/>
      <dgm:spPr/>
    </dgm:pt>
    <dgm:pt modelId="{6A53F849-2FF7-4865-8866-17302B693A73}" type="pres">
      <dgm:prSet presAssocID="{69C60A10-AB05-4D38-B785-7630A7589D37}" presName="parentTextArrow" presStyleLbl="node1" presStyleIdx="1" presStyleCnt="2"/>
      <dgm:spPr/>
    </dgm:pt>
  </dgm:ptLst>
  <dgm:cxnLst>
    <dgm:cxn modelId="{6B5C970B-2771-4901-B84A-FDD502814522}" type="presOf" srcId="{44ABE448-30E7-49D4-B0AD-C76F1F2297C8}" destId="{FA0985DF-97A0-4E7A-BE34-D30CDEE85D47}" srcOrd="1" destOrd="0" presId="urn:microsoft.com/office/officeart/2005/8/layout/process4"/>
    <dgm:cxn modelId="{28D7241C-BCF1-4324-84D9-24F98D0AE247}" type="presOf" srcId="{1CAFF8A5-78A8-4611-8530-CF7708097635}" destId="{48CD446E-1B4A-4040-9D8A-E0A8BE1F6EB1}" srcOrd="0" destOrd="0" presId="urn:microsoft.com/office/officeart/2005/8/layout/process4"/>
    <dgm:cxn modelId="{546C8C41-943D-4448-B3AB-ABE019B5A08C}" type="presOf" srcId="{44ABE448-30E7-49D4-B0AD-C76F1F2297C8}" destId="{2A4F921F-C1DA-4B45-9AC7-18BA01470C09}" srcOrd="0" destOrd="0" presId="urn:microsoft.com/office/officeart/2005/8/layout/process4"/>
    <dgm:cxn modelId="{92075B44-2C4B-432A-8CAC-DAFFA99AAF5E}" srcId="{44ABE448-30E7-49D4-B0AD-C76F1F2297C8}" destId="{1CAFF8A5-78A8-4611-8530-CF7708097635}" srcOrd="0" destOrd="0" parTransId="{8E64F2F4-734D-417A-A4D1-94CE4D5339EB}" sibTransId="{6C7BF2D9-E1A4-4D39-A698-F08B2FCB0A54}"/>
    <dgm:cxn modelId="{746DEE78-7DE1-4A1E-902E-E095768EA086}" type="presOf" srcId="{6D09D686-17A5-4B95-AE92-D6AACB7F85AF}" destId="{7EEF1588-CE28-484A-B508-D62660A8EC11}" srcOrd="0" destOrd="0" presId="urn:microsoft.com/office/officeart/2005/8/layout/process4"/>
    <dgm:cxn modelId="{7790E07C-4A1E-4C3B-B2FB-BFC2629C391E}" srcId="{99F2BE28-2E3D-4AC9-A76F-912AFD414485}" destId="{69C60A10-AB05-4D38-B785-7630A7589D37}" srcOrd="0" destOrd="0" parTransId="{85B37C4F-FEFF-4C4B-A5C9-831B9F6539F9}" sibTransId="{C9711A30-DE31-4506-99A3-B140191989F2}"/>
    <dgm:cxn modelId="{5EA72E88-D926-4C70-AE13-DD4A3256D081}" srcId="{44ABE448-30E7-49D4-B0AD-C76F1F2297C8}" destId="{E43501A3-FAFD-4352-BF43-0004A2A00F66}" srcOrd="2" destOrd="0" parTransId="{E88F68DC-EFBF-4B59-80A5-4D287C0279BA}" sibTransId="{0A1F3263-D615-4867-8D11-8612D5525F75}"/>
    <dgm:cxn modelId="{6005FA96-1F92-4827-97D7-39293AC1A67F}" type="presOf" srcId="{99F2BE28-2E3D-4AC9-A76F-912AFD414485}" destId="{EE80FC67-C7DF-46AC-BBCA-39B087A001E1}" srcOrd="0" destOrd="0" presId="urn:microsoft.com/office/officeart/2005/8/layout/process4"/>
    <dgm:cxn modelId="{D26C88A4-B2A1-4985-8D7B-CD2BD12BE668}" type="presOf" srcId="{E43501A3-FAFD-4352-BF43-0004A2A00F66}" destId="{A766E92C-7AF3-48AF-B845-CADE714D4202}" srcOrd="0" destOrd="0" presId="urn:microsoft.com/office/officeart/2005/8/layout/process4"/>
    <dgm:cxn modelId="{580749AD-10D3-4296-B511-AFF23904AEAE}" srcId="{99F2BE28-2E3D-4AC9-A76F-912AFD414485}" destId="{44ABE448-30E7-49D4-B0AD-C76F1F2297C8}" srcOrd="1" destOrd="0" parTransId="{9B714AAB-8A6B-4DA5-AD79-D5417E99B824}" sibTransId="{747E3D0C-BF02-411A-BC54-8C996AF9DCDA}"/>
    <dgm:cxn modelId="{B08243B9-8593-4F74-8A86-F650E5460491}" type="presOf" srcId="{69C60A10-AB05-4D38-B785-7630A7589D37}" destId="{6A53F849-2FF7-4865-8866-17302B693A73}" srcOrd="0" destOrd="0" presId="urn:microsoft.com/office/officeart/2005/8/layout/process4"/>
    <dgm:cxn modelId="{80671CF7-1CCE-44D1-9CA8-EFEBE19C7F2A}" srcId="{44ABE448-30E7-49D4-B0AD-C76F1F2297C8}" destId="{6D09D686-17A5-4B95-AE92-D6AACB7F85AF}" srcOrd="1" destOrd="0" parTransId="{F2060ED3-493D-4B29-9754-C03ABB25ECF1}" sibTransId="{1088C05C-7A3D-4740-B652-4365E89D880D}"/>
    <dgm:cxn modelId="{184964C8-05D4-4BF5-B286-A2282D02B82C}" type="presParOf" srcId="{EE80FC67-C7DF-46AC-BBCA-39B087A001E1}" destId="{7578AFB7-7B6A-4B46-B95D-02CBC29A00F6}" srcOrd="0" destOrd="0" presId="urn:microsoft.com/office/officeart/2005/8/layout/process4"/>
    <dgm:cxn modelId="{ABE4E8D2-7AC1-4848-8F63-389E6C285A85}" type="presParOf" srcId="{7578AFB7-7B6A-4B46-B95D-02CBC29A00F6}" destId="{2A4F921F-C1DA-4B45-9AC7-18BA01470C09}" srcOrd="0" destOrd="0" presId="urn:microsoft.com/office/officeart/2005/8/layout/process4"/>
    <dgm:cxn modelId="{70EE3070-A9CF-4D6B-8C28-EDAE27F28B22}" type="presParOf" srcId="{7578AFB7-7B6A-4B46-B95D-02CBC29A00F6}" destId="{FA0985DF-97A0-4E7A-BE34-D30CDEE85D47}" srcOrd="1" destOrd="0" presId="urn:microsoft.com/office/officeart/2005/8/layout/process4"/>
    <dgm:cxn modelId="{14BDAADD-4620-4E5F-9E28-BEC6333A8A71}" type="presParOf" srcId="{7578AFB7-7B6A-4B46-B95D-02CBC29A00F6}" destId="{A080BCC6-4860-4D03-854D-CA0BC55DF8A2}" srcOrd="2" destOrd="0" presId="urn:microsoft.com/office/officeart/2005/8/layout/process4"/>
    <dgm:cxn modelId="{9E715869-EAA3-430C-BCE3-12EF67E34BEF}" type="presParOf" srcId="{A080BCC6-4860-4D03-854D-CA0BC55DF8A2}" destId="{48CD446E-1B4A-4040-9D8A-E0A8BE1F6EB1}" srcOrd="0" destOrd="0" presId="urn:microsoft.com/office/officeart/2005/8/layout/process4"/>
    <dgm:cxn modelId="{C7632FA6-A065-45AF-B5F4-CC626BFF673B}" type="presParOf" srcId="{A080BCC6-4860-4D03-854D-CA0BC55DF8A2}" destId="{7EEF1588-CE28-484A-B508-D62660A8EC11}" srcOrd="1" destOrd="0" presId="urn:microsoft.com/office/officeart/2005/8/layout/process4"/>
    <dgm:cxn modelId="{28514820-3195-467B-B27F-7868BEB34A5E}" type="presParOf" srcId="{A080BCC6-4860-4D03-854D-CA0BC55DF8A2}" destId="{A766E92C-7AF3-48AF-B845-CADE714D4202}" srcOrd="2" destOrd="0" presId="urn:microsoft.com/office/officeart/2005/8/layout/process4"/>
    <dgm:cxn modelId="{DD14F639-560F-45E6-B304-5FE1779A2ED2}" type="presParOf" srcId="{EE80FC67-C7DF-46AC-BBCA-39B087A001E1}" destId="{996AA166-6D3B-4ABD-B616-3CE6A035CE15}" srcOrd="1" destOrd="0" presId="urn:microsoft.com/office/officeart/2005/8/layout/process4"/>
    <dgm:cxn modelId="{56AB4CD1-C53E-4ACB-8864-A8E0F95AF993}" type="presParOf" srcId="{EE80FC67-C7DF-46AC-BBCA-39B087A001E1}" destId="{98FA77D4-F585-4FCA-8D1E-081943215DFB}" srcOrd="2" destOrd="0" presId="urn:microsoft.com/office/officeart/2005/8/layout/process4"/>
    <dgm:cxn modelId="{FAA134EE-2AE8-451F-BFB7-3CAD83819018}" type="presParOf" srcId="{98FA77D4-F585-4FCA-8D1E-081943215DFB}" destId="{6A53F849-2FF7-4865-8866-17302B693A7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64C3D-DD62-4AC4-8B29-8F868E940AE7}">
      <dsp:nvSpPr>
        <dsp:cNvPr id="0" name=""/>
        <dsp:cNvSpPr/>
      </dsp:nvSpPr>
      <dsp:spPr>
        <a:xfrm>
          <a:off x="0" y="492649"/>
          <a:ext cx="5638800" cy="11735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Title I is a 100% Federally funded supplemental education program that provides financial assistance to local education agencies to improve educational opportunities for educationally deprived children. </a:t>
          </a:r>
        </a:p>
      </dsp:txBody>
      <dsp:txXfrm>
        <a:off x="57286" y="549935"/>
        <a:ext cx="5524228" cy="1058938"/>
      </dsp:txXfrm>
    </dsp:sp>
    <dsp:sp modelId="{2A49651B-EDBB-41F4-B500-A2BB36BE48FE}">
      <dsp:nvSpPr>
        <dsp:cNvPr id="0" name=""/>
        <dsp:cNvSpPr/>
      </dsp:nvSpPr>
      <dsp:spPr>
        <a:xfrm>
          <a:off x="0" y="1715119"/>
          <a:ext cx="5638800" cy="1173510"/>
        </a:xfrm>
        <a:prstGeom prst="roundRect">
          <a:avLst/>
        </a:prstGeom>
        <a:solidFill>
          <a:schemeClr val="accent2">
            <a:hueOff val="7751862"/>
            <a:satOff val="-2940"/>
            <a:lumOff val="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Title I programs are designed to help children meet the state content and performance standards in reading, language arts, and mathematics.</a:t>
          </a:r>
        </a:p>
      </dsp:txBody>
      <dsp:txXfrm>
        <a:off x="57286" y="1772405"/>
        <a:ext cx="5524228" cy="1058938"/>
      </dsp:txXfrm>
    </dsp:sp>
    <dsp:sp modelId="{A01D9EBF-F119-4964-AEC8-E622BDDA1091}">
      <dsp:nvSpPr>
        <dsp:cNvPr id="0" name=""/>
        <dsp:cNvSpPr/>
      </dsp:nvSpPr>
      <dsp:spPr>
        <a:xfrm>
          <a:off x="0" y="2937590"/>
          <a:ext cx="5638800" cy="1173510"/>
        </a:xfrm>
        <a:prstGeom prst="roundRect">
          <a:avLst/>
        </a:prstGeom>
        <a:solidFill>
          <a:schemeClr val="accent2">
            <a:hueOff val="15503723"/>
            <a:satOff val="-5880"/>
            <a:lumOff val="1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Source: www.education.pa.gov</a:t>
          </a:r>
        </a:p>
      </dsp:txBody>
      <dsp:txXfrm>
        <a:off x="57286" y="2994876"/>
        <a:ext cx="5524228" cy="105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985DF-97A0-4E7A-BE34-D30CDEE85D47}">
      <dsp:nvSpPr>
        <dsp:cNvPr id="0" name=""/>
        <dsp:cNvSpPr/>
      </dsp:nvSpPr>
      <dsp:spPr>
        <a:xfrm>
          <a:off x="0" y="2778607"/>
          <a:ext cx="5638800" cy="18230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following documents are a collaboration between school and family:</a:t>
          </a:r>
        </a:p>
      </dsp:txBody>
      <dsp:txXfrm>
        <a:off x="0" y="2778607"/>
        <a:ext cx="5638800" cy="984456"/>
      </dsp:txXfrm>
    </dsp:sp>
    <dsp:sp modelId="{48CD446E-1B4A-4040-9D8A-E0A8BE1F6EB1}">
      <dsp:nvSpPr>
        <dsp:cNvPr id="0" name=""/>
        <dsp:cNvSpPr/>
      </dsp:nvSpPr>
      <dsp:spPr>
        <a:xfrm>
          <a:off x="2753" y="3726601"/>
          <a:ext cx="1877764" cy="83861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2021-2022                  School Improvement Plan</a:t>
          </a:r>
        </a:p>
      </dsp:txBody>
      <dsp:txXfrm>
        <a:off x="2753" y="3726601"/>
        <a:ext cx="1877764" cy="838610"/>
      </dsp:txXfrm>
    </dsp:sp>
    <dsp:sp modelId="{7EEF1588-CE28-484A-B508-D62660A8EC11}">
      <dsp:nvSpPr>
        <dsp:cNvPr id="0" name=""/>
        <dsp:cNvSpPr/>
      </dsp:nvSpPr>
      <dsp:spPr>
        <a:xfrm>
          <a:off x="1880517" y="3726601"/>
          <a:ext cx="1877764" cy="838610"/>
        </a:xfrm>
        <a:prstGeom prst="rect">
          <a:avLst/>
        </a:prstGeom>
        <a:solidFill>
          <a:schemeClr val="accent2">
            <a:tint val="40000"/>
            <a:alpha val="90000"/>
            <a:hueOff val="7777437"/>
            <a:satOff val="2363"/>
            <a:lumOff val="635"/>
            <a:alphaOff val="0"/>
          </a:schemeClr>
        </a:solidFill>
        <a:ln w="15875" cap="flat" cmpd="sng" algn="ctr">
          <a:solidFill>
            <a:schemeClr val="accent2">
              <a:tint val="40000"/>
              <a:alpha val="90000"/>
              <a:hueOff val="7777437"/>
              <a:satOff val="2363"/>
              <a:lumOff val="6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2021-2022                    Family Engagement Policy</a:t>
          </a:r>
        </a:p>
      </dsp:txBody>
      <dsp:txXfrm>
        <a:off x="1880517" y="3726601"/>
        <a:ext cx="1877764" cy="838610"/>
      </dsp:txXfrm>
    </dsp:sp>
    <dsp:sp modelId="{A766E92C-7AF3-48AF-B845-CADE714D4202}">
      <dsp:nvSpPr>
        <dsp:cNvPr id="0" name=""/>
        <dsp:cNvSpPr/>
      </dsp:nvSpPr>
      <dsp:spPr>
        <a:xfrm>
          <a:off x="3758282" y="3726601"/>
          <a:ext cx="1877764" cy="838610"/>
        </a:xfrm>
        <a:prstGeom prst="rect">
          <a:avLst/>
        </a:prstGeom>
        <a:solidFill>
          <a:schemeClr val="accent2">
            <a:tint val="40000"/>
            <a:alpha val="90000"/>
            <a:hueOff val="15554874"/>
            <a:satOff val="4725"/>
            <a:lumOff val="1271"/>
            <a:alphaOff val="0"/>
          </a:schemeClr>
        </a:solidFill>
        <a:ln w="15875" cap="flat" cmpd="sng" algn="ctr">
          <a:solidFill>
            <a:schemeClr val="accent2">
              <a:tint val="40000"/>
              <a:alpha val="90000"/>
              <a:hueOff val="15554874"/>
              <a:satOff val="4725"/>
              <a:lumOff val="1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2021-2022      School/Parent Compact</a:t>
          </a:r>
        </a:p>
      </dsp:txBody>
      <dsp:txXfrm>
        <a:off x="3758282" y="3726601"/>
        <a:ext cx="1877764" cy="838610"/>
      </dsp:txXfrm>
    </dsp:sp>
    <dsp:sp modelId="{6A53F849-2FF7-4865-8866-17302B693A73}">
      <dsp:nvSpPr>
        <dsp:cNvPr id="0" name=""/>
        <dsp:cNvSpPr/>
      </dsp:nvSpPr>
      <dsp:spPr>
        <a:xfrm rot="10800000">
          <a:off x="0" y="2075"/>
          <a:ext cx="5638800" cy="2803877"/>
        </a:xfrm>
        <a:prstGeom prst="upArrowCallout">
          <a:avLst/>
        </a:prstGeom>
        <a:solidFill>
          <a:schemeClr val="accent2">
            <a:hueOff val="15503723"/>
            <a:satOff val="-5880"/>
            <a:lumOff val="1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ESSA law requires that all Title I schools and families work together.</a:t>
          </a:r>
        </a:p>
      </dsp:txBody>
      <dsp:txXfrm rot="10800000">
        <a:off x="0" y="2075"/>
        <a:ext cx="5638800" cy="1821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3B64DD2-6115-4406-A3C4-20D437ADE4F0}" type="datetimeFigureOut">
              <a:rPr lang="en-US" smtClean="0"/>
              <a:t>11/15/2021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7C71D0-C2B6-49C5-BB00-F20068D4E2DA}" type="slidenum">
              <a:rPr lang="en-US" smtClean="0"/>
              <a:t>‹#›</a:t>
            </a:fld>
            <a:endParaRPr lang="en-US"/>
          </a:p>
        </p:txBody>
      </p:sp>
    </p:spTree>
    <p:extLst>
      <p:ext uri="{BB962C8B-B14F-4D97-AF65-F5344CB8AC3E}">
        <p14:creationId xmlns:p14="http://schemas.microsoft.com/office/powerpoint/2010/main" val="40099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a:t>
            </a:fld>
            <a:endParaRPr lang="en-US"/>
          </a:p>
        </p:txBody>
      </p:sp>
    </p:spTree>
    <p:extLst>
      <p:ext uri="{BB962C8B-B14F-4D97-AF65-F5344CB8AC3E}">
        <p14:creationId xmlns:p14="http://schemas.microsoft.com/office/powerpoint/2010/main" val="63321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16</a:t>
            </a:fld>
            <a:endParaRPr lang="en-US"/>
          </a:p>
        </p:txBody>
      </p:sp>
    </p:spTree>
    <p:extLst>
      <p:ext uri="{BB962C8B-B14F-4D97-AF65-F5344CB8AC3E}">
        <p14:creationId xmlns:p14="http://schemas.microsoft.com/office/powerpoint/2010/main" val="173613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7</a:t>
            </a:fld>
            <a:endParaRPr lang="en-US"/>
          </a:p>
        </p:txBody>
      </p:sp>
    </p:spTree>
    <p:extLst>
      <p:ext uri="{BB962C8B-B14F-4D97-AF65-F5344CB8AC3E}">
        <p14:creationId xmlns:p14="http://schemas.microsoft.com/office/powerpoint/2010/main" val="237516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8</a:t>
            </a:fld>
            <a:endParaRPr lang="en-US"/>
          </a:p>
        </p:txBody>
      </p:sp>
    </p:spTree>
    <p:extLst>
      <p:ext uri="{BB962C8B-B14F-4D97-AF65-F5344CB8AC3E}">
        <p14:creationId xmlns:p14="http://schemas.microsoft.com/office/powerpoint/2010/main" val="241641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9</a:t>
            </a:fld>
            <a:endParaRPr lang="en-US"/>
          </a:p>
        </p:txBody>
      </p:sp>
    </p:spTree>
    <p:extLst>
      <p:ext uri="{BB962C8B-B14F-4D97-AF65-F5344CB8AC3E}">
        <p14:creationId xmlns:p14="http://schemas.microsoft.com/office/powerpoint/2010/main" val="248841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10</a:t>
            </a:fld>
            <a:endParaRPr lang="en-US"/>
          </a:p>
        </p:txBody>
      </p:sp>
    </p:spTree>
    <p:extLst>
      <p:ext uri="{BB962C8B-B14F-4D97-AF65-F5344CB8AC3E}">
        <p14:creationId xmlns:p14="http://schemas.microsoft.com/office/powerpoint/2010/main" val="205325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12</a:t>
            </a:fld>
            <a:endParaRPr lang="en-US"/>
          </a:p>
        </p:txBody>
      </p:sp>
    </p:spTree>
    <p:extLst>
      <p:ext uri="{BB962C8B-B14F-4D97-AF65-F5344CB8AC3E}">
        <p14:creationId xmlns:p14="http://schemas.microsoft.com/office/powerpoint/2010/main" val="233014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13</a:t>
            </a:fld>
            <a:endParaRPr lang="en-US"/>
          </a:p>
        </p:txBody>
      </p:sp>
    </p:spTree>
    <p:extLst>
      <p:ext uri="{BB962C8B-B14F-4D97-AF65-F5344CB8AC3E}">
        <p14:creationId xmlns:p14="http://schemas.microsoft.com/office/powerpoint/2010/main" val="329073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14</a:t>
            </a:fld>
            <a:endParaRPr lang="en-US"/>
          </a:p>
        </p:txBody>
      </p:sp>
    </p:spTree>
    <p:extLst>
      <p:ext uri="{BB962C8B-B14F-4D97-AF65-F5344CB8AC3E}">
        <p14:creationId xmlns:p14="http://schemas.microsoft.com/office/powerpoint/2010/main" val="36206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7C71D0-C2B6-49C5-BB00-F20068D4E2DA}" type="slidenum">
              <a:rPr lang="en-US" smtClean="0"/>
              <a:t>15</a:t>
            </a:fld>
            <a:endParaRPr lang="en-US"/>
          </a:p>
        </p:txBody>
      </p:sp>
    </p:spTree>
    <p:extLst>
      <p:ext uri="{BB962C8B-B14F-4D97-AF65-F5344CB8AC3E}">
        <p14:creationId xmlns:p14="http://schemas.microsoft.com/office/powerpoint/2010/main" val="371986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11/15/2021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87664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2874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0122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1997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17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69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8427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6127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6044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831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11/15/2021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4369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11/15/2021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177164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ucation.pa.gov/Schools/safeschools/emergencyplanning/COVID-19/CARESAct/May2020/Pages/FAQs.aspx#:~:text=How%20much%20ESSER%20funding%20did,Title%20I%2DA%20allocations%20in%202019"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Apple-book.svg" TargetMode="Externa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dmosley@chesteruplnadsd.org" TargetMode="External"/><Relationship Id="rId2" Type="http://schemas.openxmlformats.org/officeDocument/2006/relationships/hyperlink" Target="mailto:mhales@chesteruplandsd.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jgamblesite.wordpress.com/2016/03/18/lending-a-helping-hand-the-global-reach-of-student-support-in-culturally-diverse-online-learning-environme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1F6272-2D8B-43ED-B0FE-A3834D786A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0DF30E9-8AD2-4528-87A0-2478F06C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F931D9A-1E80-46D9-A587-8AC93BAD1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B72A66A-73DF-42C3-B079-0A900A6D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0FB6E72-6CF0-453C-9FE4-B1CE9BB81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CEF5EF8-F9FC-40D3-A309-16E105E59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CA2598B-2EB3-485D-AA55-B13A4FAE7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862F656-81B6-4D3F-8A60-6BC6D95C1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E832566E-BD36-4734-9A30-30C43C5AC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BEB461B-59B1-4D88-9166-4C3D29865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24AF2E6-340B-4BA9-B658-991448568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3A5F3F9-A868-40C6-91BB-915BDFCAE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19E38A9A-0FDB-4637-8061-C7A41043D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19CD4F6E-2395-498B-809D-D00ADE7F1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3CCBA3DF-710E-4D99-8577-DAB448B03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8252DD-5CC4-4D40-AA4F-3494062B3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A2F30EB-C288-4DB4-8AAB-6BD0C4809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4BAE05A9-9553-4383-9970-396D1B74E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386C40D-23D3-46EB-A042-233F9E2AC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00E9367-45CC-4ABB-883B-5847B4968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F6965CF0-47A9-42B4-9BB9-4036AD24F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8B95846F-6193-4E64-967E-B97A998C5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1D4094EA-35EA-4936-80C5-47E4CCBEB9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9569742E-94AF-45D8-B657-E59AAD936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C82ACEBC-1D5B-4E6E-AA7F-9955EAB41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B930B44A-1C77-42D8-8BB5-1F1B5062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8" name="Rectangle 37">
            <a:extLst>
              <a:ext uri="{FF2B5EF4-FFF2-40B4-BE49-F238E27FC236}">
                <a16:creationId xmlns:a16="http://schemas.microsoft.com/office/drawing/2014/main" id="{4F8BC489-C3D8-4BF4-A1A7-17253DDB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A2CF9A6-751A-4195-B46F-A3A307BDA3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99FD6597-D657-4CE8-BB67-38262390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382AA14C-F4CD-478A-9EFE-0676402167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46447DB0-4D0A-4B41-A3F2-54BCC00A2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5BE1C5F0-9ED8-4C9A-9F0C-A3C6B8D20C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105C8A14-E8E4-4AFC-9B74-7422A8DA9E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E7406BB4-C162-41EE-9015-F5AB82987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FD2082CD-35C0-4174-A48F-80A85299D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C8D5466E-69D7-4196-B7A0-46A2FCD34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C2B819B-02C8-47E2-926B-564D1FCFF5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3FF2D034-266F-448A-8643-300835FCA4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88C66B30-281E-4B25-8A78-A74A62E69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9DD98846-00C9-4B86-9346-2BC609B985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A3D4631B-530A-4FBE-A1C3-91DF8417E0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21EAED65-D8DF-49B6-82B3-06B1BCBA1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8E14EAD1-96C9-4536-8DA0-C8C760F731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59A9A3AA-922C-417B-9557-67FC072FC4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FB3DEE8F-6197-4E01-82BE-48410819D0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C00D8F4C-C021-4C23-9F59-76E02792B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D8DDBC7B-405B-4397-BADC-DB618CE58B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8EB30F62-AFBE-40DD-864B-2FE7AC2575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A5691BF3-D18A-48C8-A761-1892D5A914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37D0B235-C5E7-4DB6-AB1C-67F46E3EE3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4" name="Rectangle 63">
              <a:extLst>
                <a:ext uri="{FF2B5EF4-FFF2-40B4-BE49-F238E27FC236}">
                  <a16:creationId xmlns:a16="http://schemas.microsoft.com/office/drawing/2014/main" id="{89360833-507D-4BB7-9FCF-48112010E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22">
              <a:extLst>
                <a:ext uri="{FF2B5EF4-FFF2-40B4-BE49-F238E27FC236}">
                  <a16:creationId xmlns:a16="http://schemas.microsoft.com/office/drawing/2014/main" id="{37B7CE08-E6AA-4C65-A070-6951801BF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06C9D37-4346-4BE8-AD06-6AC8B0937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88631" y="2394109"/>
            <a:ext cx="3478569" cy="2417958"/>
          </a:xfrm>
        </p:spPr>
        <p:txBody>
          <a:bodyPr vert="horz" lIns="228600" tIns="228600" rIns="228600" bIns="228600" rtlCol="0" anchor="ctr">
            <a:normAutofit fontScale="90000"/>
          </a:bodyPr>
          <a:lstStyle/>
          <a:p>
            <a:pPr>
              <a:lnSpc>
                <a:spcPct val="85000"/>
              </a:lnSpc>
            </a:pPr>
            <a:br>
              <a:rPr lang="en-US" sz="3700"/>
            </a:br>
            <a:br>
              <a:rPr lang="en-US" sz="3700"/>
            </a:br>
            <a:r>
              <a:rPr lang="en-US" sz="3700"/>
              <a:t>Chester Upland School District</a:t>
            </a:r>
            <a:br>
              <a:rPr lang="en-US" sz="3700"/>
            </a:br>
            <a:br>
              <a:rPr lang="en-US" sz="3700"/>
            </a:br>
            <a:br>
              <a:rPr lang="en-US" sz="3700"/>
            </a:br>
            <a:br>
              <a:rPr lang="en-US" sz="3700"/>
            </a:br>
            <a:endParaRPr lang="en-US" sz="3700">
              <a:cs typeface="Calibri Light"/>
            </a:endParaRPr>
          </a:p>
        </p:txBody>
      </p:sp>
      <p:sp useBgFill="1">
        <p:nvSpPr>
          <p:cNvPr id="68" name="Rectangle 67">
            <a:extLst>
              <a:ext uri="{FF2B5EF4-FFF2-40B4-BE49-F238E27FC236}">
                <a16:creationId xmlns:a16="http://schemas.microsoft.com/office/drawing/2014/main" id="{1D209406-DC5B-4B44-808E-226F3F30A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7"/>
            <a:ext cx="6269015" cy="238103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FA010B52-1C3D-4215-95A3-14AD62F06A1C}"/>
              </a:ext>
            </a:extLst>
          </p:cNvPr>
          <p:cNvPicPr>
            <a:picLocks noChangeAspect="1"/>
          </p:cNvPicPr>
          <p:nvPr/>
        </p:nvPicPr>
        <p:blipFill>
          <a:blip r:embed="rId3"/>
          <a:stretch>
            <a:fillRect/>
          </a:stretch>
        </p:blipFill>
        <p:spPr>
          <a:xfrm>
            <a:off x="7026465" y="741389"/>
            <a:ext cx="2289962" cy="2045404"/>
          </a:xfrm>
          <a:prstGeom prst="rect">
            <a:avLst/>
          </a:prstGeom>
          <a:ln w="9525">
            <a:noFill/>
          </a:ln>
        </p:spPr>
      </p:pic>
      <p:sp>
        <p:nvSpPr>
          <p:cNvPr id="3" name="Subtitle 2"/>
          <p:cNvSpPr>
            <a:spLocks noGrp="1"/>
          </p:cNvSpPr>
          <p:nvPr>
            <p:ph type="subTitle" idx="1"/>
          </p:nvPr>
        </p:nvSpPr>
        <p:spPr>
          <a:xfrm>
            <a:off x="4689822" y="3600966"/>
            <a:ext cx="6948623" cy="1819810"/>
          </a:xfrm>
        </p:spPr>
        <p:txBody>
          <a:bodyPr vert="horz" lIns="91440" tIns="45720" rIns="91440" bIns="45720" rtlCol="0" anchor="ctr">
            <a:noAutofit/>
          </a:bodyPr>
          <a:lstStyle/>
          <a:p>
            <a:pPr>
              <a:lnSpc>
                <a:spcPct val="120000"/>
              </a:lnSpc>
            </a:pPr>
            <a:r>
              <a:rPr lang="en-US" sz="2400">
                <a:solidFill>
                  <a:schemeClr val="tx1"/>
                </a:solidFill>
              </a:rPr>
              <a:t>Office of Accountability</a:t>
            </a:r>
          </a:p>
          <a:p>
            <a:pPr>
              <a:lnSpc>
                <a:spcPct val="120000"/>
              </a:lnSpc>
            </a:pPr>
            <a:r>
              <a:rPr lang="en-US" sz="2400">
                <a:solidFill>
                  <a:schemeClr val="tx1"/>
                </a:solidFill>
              </a:rPr>
              <a:t>Fall Family Summit</a:t>
            </a:r>
          </a:p>
          <a:p>
            <a:pPr>
              <a:lnSpc>
                <a:spcPct val="120000"/>
              </a:lnSpc>
            </a:pPr>
            <a:r>
              <a:rPr lang="en-US" sz="2400">
                <a:solidFill>
                  <a:schemeClr val="tx1"/>
                </a:solidFill>
              </a:rPr>
              <a:t>Title I Parent Meeting </a:t>
            </a:r>
          </a:p>
          <a:p>
            <a:pPr>
              <a:lnSpc>
                <a:spcPct val="120000"/>
              </a:lnSpc>
            </a:pPr>
            <a:r>
              <a:rPr lang="en-US" sz="2400">
                <a:solidFill>
                  <a:schemeClr val="tx1"/>
                </a:solidFill>
              </a:rPr>
              <a:t>Parent, Family, and Community Engagement</a:t>
            </a:r>
          </a:p>
          <a:p>
            <a:pPr>
              <a:lnSpc>
                <a:spcPct val="120000"/>
              </a:lnSpc>
            </a:pPr>
            <a:r>
              <a:rPr lang="en-US" sz="2400">
                <a:solidFill>
                  <a:schemeClr val="tx1"/>
                </a:solidFill>
              </a:rPr>
              <a:t>November 2021</a:t>
            </a:r>
          </a:p>
        </p:txBody>
      </p:sp>
    </p:spTree>
    <p:extLst>
      <p:ext uri="{BB962C8B-B14F-4D97-AF65-F5344CB8AC3E}">
        <p14:creationId xmlns:p14="http://schemas.microsoft.com/office/powerpoint/2010/main" val="295824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B491-618A-406C-8828-4D7A6EEDDF5F}"/>
              </a:ext>
            </a:extLst>
          </p:cNvPr>
          <p:cNvSpPr>
            <a:spLocks noGrp="1"/>
          </p:cNvSpPr>
          <p:nvPr>
            <p:ph type="title"/>
          </p:nvPr>
        </p:nvSpPr>
        <p:spPr/>
        <p:txBody>
          <a:bodyPr>
            <a:normAutofit fontScale="90000"/>
          </a:bodyPr>
          <a:lstStyle/>
          <a:p>
            <a:r>
              <a:rPr lang="en-US"/>
              <a:t>Title IV, Part A: Student Support and Academic Enrichment</a:t>
            </a:r>
          </a:p>
        </p:txBody>
      </p:sp>
      <p:sp>
        <p:nvSpPr>
          <p:cNvPr id="3" name="Content Placeholder 2">
            <a:extLst>
              <a:ext uri="{FF2B5EF4-FFF2-40B4-BE49-F238E27FC236}">
                <a16:creationId xmlns:a16="http://schemas.microsoft.com/office/drawing/2014/main" id="{DF13F424-2EE1-4CCA-8675-87B14546CE86}"/>
              </a:ext>
            </a:extLst>
          </p:cNvPr>
          <p:cNvSpPr>
            <a:spLocks noGrp="1"/>
          </p:cNvSpPr>
          <p:nvPr>
            <p:ph idx="1"/>
          </p:nvPr>
        </p:nvSpPr>
        <p:spPr/>
        <p:txBody>
          <a:bodyPr/>
          <a:lstStyle/>
          <a:p>
            <a:r>
              <a:rPr lang="en-US" sz="1600"/>
              <a:t>Title IV provides financial assistance to support:</a:t>
            </a:r>
          </a:p>
          <a:p>
            <a:pPr lvl="1"/>
            <a:r>
              <a:rPr lang="en-US"/>
              <a:t>Well-rounded educational opportunities</a:t>
            </a:r>
          </a:p>
          <a:p>
            <a:pPr lvl="1"/>
            <a:r>
              <a:rPr lang="en-US"/>
              <a:t>Student health and safety</a:t>
            </a:r>
          </a:p>
          <a:p>
            <a:pPr lvl="1"/>
            <a:r>
              <a:rPr lang="en-US"/>
              <a:t>Effective technology use</a:t>
            </a:r>
          </a:p>
          <a:p>
            <a:pPr lvl="1"/>
            <a:r>
              <a:rPr lang="en-US"/>
              <a:t>Stakeholder engagement</a:t>
            </a:r>
          </a:p>
          <a:p>
            <a:pPr lvl="1"/>
            <a:r>
              <a:rPr lang="en-US"/>
              <a:t>Comprehensive needs assessment</a:t>
            </a:r>
          </a:p>
          <a:p>
            <a:pPr lvl="1"/>
            <a:r>
              <a:rPr lang="en-US"/>
              <a:t>Professional Development</a:t>
            </a:r>
          </a:p>
          <a:p>
            <a:endParaRPr lang="en-US" sz="1200"/>
          </a:p>
          <a:p>
            <a:endParaRPr lang="en-US" sz="1200"/>
          </a:p>
          <a:p>
            <a:endParaRPr lang="en-US" sz="1200"/>
          </a:p>
          <a:p>
            <a:endParaRPr lang="en-US" sz="1200"/>
          </a:p>
          <a:p>
            <a:pPr marL="0" indent="0">
              <a:buNone/>
            </a:pPr>
            <a:r>
              <a:rPr lang="en-US" sz="1200"/>
              <a:t>Source: Pennsylvania Department of Education (PDE)</a:t>
            </a:r>
          </a:p>
          <a:p>
            <a:pPr marL="0" indent="0">
              <a:buNone/>
            </a:pPr>
            <a:endParaRPr lang="en-US"/>
          </a:p>
        </p:txBody>
      </p:sp>
    </p:spTree>
    <p:extLst>
      <p:ext uri="{BB962C8B-B14F-4D97-AF65-F5344CB8AC3E}">
        <p14:creationId xmlns:p14="http://schemas.microsoft.com/office/powerpoint/2010/main" val="197125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068C-4F5F-48AB-9B68-6CD06941CEC7}"/>
              </a:ext>
            </a:extLst>
          </p:cNvPr>
          <p:cNvSpPr>
            <a:spLocks noGrp="1"/>
          </p:cNvSpPr>
          <p:nvPr>
            <p:ph type="title"/>
          </p:nvPr>
        </p:nvSpPr>
        <p:spPr/>
        <p:txBody>
          <a:bodyPr>
            <a:normAutofit fontScale="90000"/>
          </a:bodyPr>
          <a:lstStyle/>
          <a:p>
            <a:r>
              <a:rPr lang="en-US"/>
              <a:t>The Elementary and Secondary School Emergency Relief (ESSER)</a:t>
            </a:r>
            <a:br>
              <a:rPr lang="en-US"/>
            </a:br>
            <a:r>
              <a:rPr lang="en-US"/>
              <a:t>Funds</a:t>
            </a:r>
          </a:p>
        </p:txBody>
      </p:sp>
      <p:sp>
        <p:nvSpPr>
          <p:cNvPr id="3" name="Content Placeholder 2">
            <a:extLst>
              <a:ext uri="{FF2B5EF4-FFF2-40B4-BE49-F238E27FC236}">
                <a16:creationId xmlns:a16="http://schemas.microsoft.com/office/drawing/2014/main" id="{E0EF3C31-8887-4689-AA64-A546573F1496}"/>
              </a:ext>
            </a:extLst>
          </p:cNvPr>
          <p:cNvSpPr>
            <a:spLocks noGrp="1"/>
          </p:cNvSpPr>
          <p:nvPr>
            <p:ph sz="half" idx="1"/>
          </p:nvPr>
        </p:nvSpPr>
        <p:spPr>
          <a:xfrm>
            <a:off x="5120878" y="497840"/>
            <a:ext cx="6269591" cy="6156960"/>
          </a:xfrm>
        </p:spPr>
        <p:txBody>
          <a:bodyPr>
            <a:normAutofit fontScale="25000" lnSpcReduction="20000"/>
          </a:bodyPr>
          <a:lstStyle/>
          <a:p>
            <a:r>
              <a:rPr lang="en-US" sz="6400"/>
              <a:t>ESSER funds are distributed to states based on each state's proportionate share of Title I, Part A (Title I-A) funding from 2019.  </a:t>
            </a:r>
          </a:p>
          <a:p>
            <a:r>
              <a:rPr lang="en-US" sz="6400"/>
              <a:t>ESSER funds are intended to support COVID-19 response efforts and may be spent on a wide range of allowable activities. This includes the following: </a:t>
            </a:r>
            <a:endParaRPr lang="en-US" sz="6200"/>
          </a:p>
          <a:p>
            <a:pPr lvl="1"/>
            <a:r>
              <a:rPr lang="en-US" sz="4200" b="1"/>
              <a:t>Coordinate preparedness and response efforts to COVID-19;</a:t>
            </a:r>
          </a:p>
          <a:p>
            <a:pPr lvl="1"/>
            <a:r>
              <a:rPr lang="en-US" sz="4200" b="1"/>
              <a:t>Provide principals and other school leaders with resources to address individual school needs;</a:t>
            </a:r>
          </a:p>
          <a:p>
            <a:pPr lvl="1"/>
            <a:r>
              <a:rPr lang="en-US" sz="4200" b="1"/>
              <a:t>Address the unique needs of low-income children, children with disabilities, English learners, racial and ethnic minorities, students experiencing homelessness, and foster care youth, including outreach and service delivery;</a:t>
            </a:r>
          </a:p>
          <a:p>
            <a:pPr lvl="1"/>
            <a:r>
              <a:rPr lang="en-US" sz="4200" b="1"/>
              <a:t>Implement systems to improve LEA preparedness and response efforts;</a:t>
            </a:r>
          </a:p>
          <a:p>
            <a:pPr lvl="1"/>
            <a:r>
              <a:rPr lang="en-US" sz="4200" b="1"/>
              <a:t>Deliver professional development for LEA staff on sanitation and minimizing the spread of infectious disease and purchasing supplies to sanitize and clean LEA facilities;</a:t>
            </a:r>
          </a:p>
          <a:p>
            <a:pPr lvl="1"/>
            <a:r>
              <a:rPr lang="en-US" sz="4200" b="1"/>
              <a:t>Plan for and coordinate operations during long-term closures, including how to provide meals, technology for online learning, guidance for carrying out IDEA requirements, and providing educational services consistent with applicable requirements;</a:t>
            </a:r>
          </a:p>
          <a:p>
            <a:pPr lvl="1"/>
            <a:r>
              <a:rPr lang="en-US" sz="4200" b="1"/>
              <a:t>Purchase educational technology (including hardware, software and connectivity) for students;</a:t>
            </a:r>
          </a:p>
          <a:p>
            <a:pPr lvl="1"/>
            <a:r>
              <a:rPr lang="en-US" sz="4200" b="1"/>
              <a:t>Provide staff and student mental health services and supports;</a:t>
            </a:r>
          </a:p>
          <a:p>
            <a:pPr lvl="1"/>
            <a:r>
              <a:rPr lang="en-US" sz="4200" b="1"/>
              <a:t>Plan and implement summer learning and supplemental afterschool programs; and</a:t>
            </a:r>
          </a:p>
          <a:p>
            <a:pPr lvl="1"/>
            <a:r>
              <a:rPr lang="en-US" sz="4200" b="1"/>
              <a:t>Initiate other activities necessary to maintain LEA operations and services and employ existing LEA staff, including any activity authorized by ESEA which include the Title programs, IDEA, Adult Education and Family Literacy Act, Perkins, and McKinney-Vento.</a:t>
            </a:r>
          </a:p>
          <a:p>
            <a:pPr lvl="1"/>
            <a:endParaRPr lang="en-US" sz="6200"/>
          </a:p>
        </p:txBody>
      </p:sp>
      <p:sp>
        <p:nvSpPr>
          <p:cNvPr id="4" name="Content Placeholder 3">
            <a:extLst>
              <a:ext uri="{FF2B5EF4-FFF2-40B4-BE49-F238E27FC236}">
                <a16:creationId xmlns:a16="http://schemas.microsoft.com/office/drawing/2014/main" id="{5EA8BFB5-F804-4B62-8762-6737F63D445E}"/>
              </a:ext>
            </a:extLst>
          </p:cNvPr>
          <p:cNvSpPr>
            <a:spLocks noGrp="1"/>
          </p:cNvSpPr>
          <p:nvPr>
            <p:ph sz="half" idx="2"/>
          </p:nvPr>
        </p:nvSpPr>
        <p:spPr>
          <a:xfrm>
            <a:off x="91441" y="4997785"/>
            <a:ext cx="4298388" cy="1057028"/>
          </a:xfrm>
        </p:spPr>
        <p:txBody>
          <a:bodyPr>
            <a:normAutofit fontScale="25000" lnSpcReduction="20000"/>
          </a:bodyPr>
          <a:lstStyle/>
          <a:p>
            <a:endParaRPr lang="en-US" sz="1000"/>
          </a:p>
          <a:p>
            <a:endParaRPr lang="en-US" sz="1000"/>
          </a:p>
          <a:p>
            <a:endParaRPr lang="en-US" sz="1000"/>
          </a:p>
          <a:p>
            <a:endParaRPr lang="en-US" sz="1000"/>
          </a:p>
          <a:p>
            <a:r>
              <a:rPr lang="en-US" sz="4000"/>
              <a:t>Source: </a:t>
            </a:r>
            <a:r>
              <a:rPr lang="en-US" sz="4000">
                <a:hlinkClick r:id="rId2"/>
              </a:rPr>
              <a:t>https://www.education.pa.gov/Schools/safeschools/emergencyplanning/COVID-19/CARESAct/May2020/Pages/FAQs.aspx#:~:text=How%20much%20ESSER%20funding%20did,Title%20I%2DA%20allocations%20in%202019</a:t>
            </a:r>
            <a:r>
              <a:rPr lang="en-US" sz="4000"/>
              <a:t>.</a:t>
            </a:r>
          </a:p>
          <a:p>
            <a:endParaRPr lang="en-US" sz="1000"/>
          </a:p>
        </p:txBody>
      </p:sp>
    </p:spTree>
    <p:extLst>
      <p:ext uri="{BB962C8B-B14F-4D97-AF65-F5344CB8AC3E}">
        <p14:creationId xmlns:p14="http://schemas.microsoft.com/office/powerpoint/2010/main" val="252808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Working Together</a:t>
            </a:r>
          </a:p>
        </p:txBody>
      </p:sp>
      <p:graphicFrame>
        <p:nvGraphicFramePr>
          <p:cNvPr id="5" name="Content Placeholder 2">
            <a:extLst>
              <a:ext uri="{FF2B5EF4-FFF2-40B4-BE49-F238E27FC236}">
                <a16:creationId xmlns:a16="http://schemas.microsoft.com/office/drawing/2014/main" id="{34754ECC-69CE-49D1-A6EA-C3B7C4F7BC41}"/>
              </a:ext>
            </a:extLst>
          </p:cNvPr>
          <p:cNvGraphicFramePr>
            <a:graphicFrameLocks noGrp="1"/>
          </p:cNvGraphicFramePr>
          <p:nvPr>
            <p:ph idx="1"/>
            <p:extLst>
              <p:ext uri="{D42A27DB-BD31-4B8C-83A1-F6EECF244321}">
                <p14:modId xmlns:p14="http://schemas.microsoft.com/office/powerpoint/2010/main" val="2100504866"/>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80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CB80-451D-413A-89CC-EFA5935DAA1D}"/>
              </a:ext>
            </a:extLst>
          </p:cNvPr>
          <p:cNvSpPr>
            <a:spLocks noGrp="1"/>
          </p:cNvSpPr>
          <p:nvPr>
            <p:ph type="title"/>
          </p:nvPr>
        </p:nvSpPr>
        <p:spPr>
          <a:xfrm>
            <a:off x="888631" y="2358391"/>
            <a:ext cx="3498979" cy="2453676"/>
          </a:xfrm>
        </p:spPr>
        <p:txBody>
          <a:bodyPr>
            <a:normAutofit/>
          </a:bodyPr>
          <a:lstStyle/>
          <a:p>
            <a:r>
              <a:rPr lang="en-US" sz="3700"/>
              <a:t>Parent and Family Engagement Policy</a:t>
            </a:r>
          </a:p>
        </p:txBody>
      </p:sp>
      <p:sp>
        <p:nvSpPr>
          <p:cNvPr id="3" name="Content Placeholder 2">
            <a:extLst>
              <a:ext uri="{FF2B5EF4-FFF2-40B4-BE49-F238E27FC236}">
                <a16:creationId xmlns:a16="http://schemas.microsoft.com/office/drawing/2014/main" id="{C9AD6C39-1857-4FDC-8CE0-F70925CD18B7}"/>
              </a:ext>
            </a:extLst>
          </p:cNvPr>
          <p:cNvSpPr>
            <a:spLocks noGrp="1"/>
          </p:cNvSpPr>
          <p:nvPr>
            <p:ph idx="1"/>
          </p:nvPr>
        </p:nvSpPr>
        <p:spPr>
          <a:xfrm>
            <a:off x="5118447" y="4020391"/>
            <a:ext cx="6281873" cy="2823323"/>
          </a:xfrm>
        </p:spPr>
        <p:txBody>
          <a:bodyPr>
            <a:normAutofit fontScale="92500" lnSpcReduction="10000"/>
          </a:bodyPr>
          <a:lstStyle/>
          <a:p>
            <a:pPr>
              <a:lnSpc>
                <a:spcPct val="110000"/>
              </a:lnSpc>
            </a:pPr>
            <a:endParaRPr lang="en-US" sz="1400"/>
          </a:p>
          <a:p>
            <a:pPr>
              <a:lnSpc>
                <a:spcPct val="110000"/>
              </a:lnSpc>
            </a:pPr>
            <a:r>
              <a:rPr lang="en-US" sz="1400"/>
              <a:t>The policy addresses how the school will implement the parent and family engagement program. The policy includes the following: </a:t>
            </a:r>
          </a:p>
          <a:p>
            <a:pPr lvl="1">
              <a:lnSpc>
                <a:spcPct val="110000"/>
              </a:lnSpc>
            </a:pPr>
            <a:r>
              <a:rPr lang="en-US" sz="1400"/>
              <a:t>Convene an annual meeting </a:t>
            </a:r>
          </a:p>
          <a:p>
            <a:pPr lvl="1">
              <a:lnSpc>
                <a:spcPct val="110000"/>
              </a:lnSpc>
            </a:pPr>
            <a:r>
              <a:rPr lang="en-US" sz="1400"/>
              <a:t>Provide a flexible number of meetings </a:t>
            </a:r>
          </a:p>
          <a:p>
            <a:pPr lvl="1">
              <a:lnSpc>
                <a:spcPct val="110000"/>
              </a:lnSpc>
            </a:pPr>
            <a:r>
              <a:rPr lang="en-US" sz="1400"/>
              <a:t>Engage parents in an organized, ongoing, and timely way, in the planning, review, and improvement of the parent and family engagement program </a:t>
            </a:r>
          </a:p>
          <a:p>
            <a:pPr lvl="1">
              <a:lnSpc>
                <a:spcPct val="110000"/>
              </a:lnSpc>
            </a:pPr>
            <a:endParaRPr lang="en-US" sz="1400"/>
          </a:p>
          <a:p>
            <a:pPr marL="457200" lvl="1" indent="0">
              <a:lnSpc>
                <a:spcPct val="110000"/>
              </a:lnSpc>
              <a:buNone/>
            </a:pPr>
            <a:endParaRPr lang="en-US" sz="1400"/>
          </a:p>
          <a:p>
            <a:pPr marL="457200" lvl="1" indent="0">
              <a:lnSpc>
                <a:spcPct val="110000"/>
              </a:lnSpc>
              <a:buNone/>
            </a:pPr>
            <a:r>
              <a:rPr lang="en-US" sz="1400"/>
              <a:t>Source: Pennsylvania Department of Education (PDE)</a:t>
            </a:r>
          </a:p>
          <a:p>
            <a:pPr lvl="1">
              <a:lnSpc>
                <a:spcPct val="110000"/>
              </a:lnSpc>
            </a:pPr>
            <a:endParaRPr lang="en-US" sz="140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t="3524" r="-3" b="49022"/>
          <a:stretch/>
        </p:blipFill>
        <p:spPr>
          <a:xfrm>
            <a:off x="5115908" y="804036"/>
            <a:ext cx="6274561" cy="2977469"/>
          </a:xfrm>
          <a:prstGeom prst="rect">
            <a:avLst/>
          </a:prstGeom>
          <a:ln w="9525">
            <a:solidFill>
              <a:schemeClr val="tx1">
                <a:alpha val="20000"/>
              </a:schemeClr>
            </a:solidFill>
          </a:ln>
        </p:spPr>
      </p:pic>
    </p:spTree>
    <p:extLst>
      <p:ext uri="{BB962C8B-B14F-4D97-AF65-F5344CB8AC3E}">
        <p14:creationId xmlns:p14="http://schemas.microsoft.com/office/powerpoint/2010/main" val="257266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6FB1-E0BB-4624-88C2-A1ADC6D6C9A4}"/>
              </a:ext>
            </a:extLst>
          </p:cNvPr>
          <p:cNvSpPr>
            <a:spLocks noGrp="1"/>
          </p:cNvSpPr>
          <p:nvPr>
            <p:ph type="title"/>
          </p:nvPr>
        </p:nvSpPr>
        <p:spPr>
          <a:xfrm>
            <a:off x="888631" y="2358391"/>
            <a:ext cx="3498979" cy="2453676"/>
          </a:xfrm>
        </p:spPr>
        <p:txBody>
          <a:bodyPr>
            <a:normAutofit/>
          </a:bodyPr>
          <a:lstStyle/>
          <a:p>
            <a:r>
              <a:rPr lang="en-US" sz="3700"/>
              <a:t>Parent and Family Engagement Policy</a:t>
            </a:r>
          </a:p>
        </p:txBody>
      </p:sp>
      <p:sp>
        <p:nvSpPr>
          <p:cNvPr id="3" name="Content Placeholder 2">
            <a:extLst>
              <a:ext uri="{FF2B5EF4-FFF2-40B4-BE49-F238E27FC236}">
                <a16:creationId xmlns:a16="http://schemas.microsoft.com/office/drawing/2014/main" id="{D369A142-17CB-4A08-9D86-96C7D5BF3AAA}"/>
              </a:ext>
            </a:extLst>
          </p:cNvPr>
          <p:cNvSpPr>
            <a:spLocks noGrp="1"/>
          </p:cNvSpPr>
          <p:nvPr>
            <p:ph idx="1"/>
          </p:nvPr>
        </p:nvSpPr>
        <p:spPr>
          <a:xfrm>
            <a:off x="5115909" y="3598906"/>
            <a:ext cx="6284412" cy="2453676"/>
          </a:xfrm>
        </p:spPr>
        <p:txBody>
          <a:bodyPr>
            <a:normAutofit fontScale="92500" lnSpcReduction="10000"/>
          </a:bodyPr>
          <a:lstStyle/>
          <a:p>
            <a:pPr lvl="1">
              <a:lnSpc>
                <a:spcPct val="110000"/>
              </a:lnSpc>
            </a:pPr>
            <a:r>
              <a:rPr lang="en-US" sz="1500"/>
              <a:t>Provide timely information about parent and family engagement activities </a:t>
            </a:r>
          </a:p>
          <a:p>
            <a:pPr lvl="1">
              <a:lnSpc>
                <a:spcPct val="110000"/>
              </a:lnSpc>
            </a:pPr>
            <a:r>
              <a:rPr lang="en-US" sz="1500"/>
              <a:t>Provide information to parents about curriculum and assessment </a:t>
            </a:r>
          </a:p>
          <a:p>
            <a:pPr lvl="1">
              <a:lnSpc>
                <a:spcPct val="110000"/>
              </a:lnSpc>
            </a:pPr>
            <a:r>
              <a:rPr lang="en-US" sz="1500"/>
              <a:t>If requested, provide additional meetings with parents to discuss decisions for the education of their child </a:t>
            </a:r>
          </a:p>
          <a:p>
            <a:pPr lvl="1">
              <a:lnSpc>
                <a:spcPct val="110000"/>
              </a:lnSpc>
            </a:pPr>
            <a:r>
              <a:rPr lang="en-US" sz="1500"/>
              <a:t>Title I parents have the right to be involved in the development of the school policy</a:t>
            </a:r>
          </a:p>
          <a:p>
            <a:pPr marL="457200" lvl="1" indent="0">
              <a:lnSpc>
                <a:spcPct val="110000"/>
              </a:lnSpc>
              <a:buNone/>
            </a:pPr>
            <a:endParaRPr lang="en-US" sz="1500"/>
          </a:p>
          <a:p>
            <a:pPr marL="457200" lvl="1" indent="0">
              <a:lnSpc>
                <a:spcPct val="110000"/>
              </a:lnSpc>
              <a:buNone/>
            </a:pPr>
            <a:r>
              <a:rPr lang="en-US" sz="1200"/>
              <a:t>Source: Pennsylvania Department of Education (PDE)</a:t>
            </a:r>
          </a:p>
          <a:p>
            <a:pPr marL="457200" lvl="1" indent="0">
              <a:lnSpc>
                <a:spcPct val="110000"/>
              </a:lnSpc>
              <a:buNone/>
            </a:pPr>
            <a:endParaRPr lang="en-US" sz="1500"/>
          </a:p>
          <a:p>
            <a:pPr lvl="1">
              <a:lnSpc>
                <a:spcPct val="110000"/>
              </a:lnSpc>
            </a:pPr>
            <a:endParaRPr lang="en-US" sz="1500"/>
          </a:p>
        </p:txBody>
      </p:sp>
      <p:pic>
        <p:nvPicPr>
          <p:cNvPr id="4" name="Picture 3"/>
          <p:cNvPicPr>
            <a:picLocks noChangeAspect="1"/>
          </p:cNvPicPr>
          <p:nvPr/>
        </p:nvPicPr>
        <p:blipFill rotWithShape="1">
          <a:blip r:embed="rId3"/>
          <a:srcRect t="14112" r="-3" b="10396"/>
          <a:stretch/>
        </p:blipFill>
        <p:spPr>
          <a:xfrm>
            <a:off x="5115908" y="804037"/>
            <a:ext cx="6274561" cy="2380179"/>
          </a:xfrm>
          <a:prstGeom prst="rect">
            <a:avLst/>
          </a:prstGeom>
          <a:ln w="9525">
            <a:solidFill>
              <a:schemeClr val="tx1">
                <a:alpha val="20000"/>
              </a:schemeClr>
            </a:solidFill>
          </a:ln>
        </p:spPr>
      </p:pic>
    </p:spTree>
    <p:extLst>
      <p:ext uri="{BB962C8B-B14F-4D97-AF65-F5344CB8AC3E}">
        <p14:creationId xmlns:p14="http://schemas.microsoft.com/office/powerpoint/2010/main" val="105033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AF26-1DFE-4D78-92A9-AAB53A726DC3}"/>
              </a:ext>
            </a:extLst>
          </p:cNvPr>
          <p:cNvSpPr>
            <a:spLocks noGrp="1"/>
          </p:cNvSpPr>
          <p:nvPr>
            <p:ph type="title"/>
          </p:nvPr>
        </p:nvSpPr>
        <p:spPr/>
        <p:txBody>
          <a:bodyPr>
            <a:normAutofit fontScale="90000"/>
          </a:bodyPr>
          <a:lstStyle/>
          <a:p>
            <a:r>
              <a:rPr lang="en-US"/>
              <a:t>District and School Title I Parent and Family Engagement Policy Revisions</a:t>
            </a:r>
          </a:p>
        </p:txBody>
      </p:sp>
      <p:sp>
        <p:nvSpPr>
          <p:cNvPr id="3" name="Content Placeholder 2">
            <a:extLst>
              <a:ext uri="{FF2B5EF4-FFF2-40B4-BE49-F238E27FC236}">
                <a16:creationId xmlns:a16="http://schemas.microsoft.com/office/drawing/2014/main" id="{B19A6B52-67BD-4CCA-931B-073678B59F44}"/>
              </a:ext>
            </a:extLst>
          </p:cNvPr>
          <p:cNvSpPr>
            <a:spLocks noGrp="1"/>
          </p:cNvSpPr>
          <p:nvPr>
            <p:ph idx="1"/>
          </p:nvPr>
        </p:nvSpPr>
        <p:spPr>
          <a:xfrm>
            <a:off x="5118447" y="599440"/>
            <a:ext cx="6281873" cy="5452368"/>
          </a:xfrm>
        </p:spPr>
        <p:txBody>
          <a:bodyPr>
            <a:normAutofit/>
          </a:bodyPr>
          <a:lstStyle/>
          <a:p>
            <a:r>
              <a:rPr lang="en-US"/>
              <a:t>District and school policies for parent and family engagement are reviewed annually </a:t>
            </a:r>
          </a:p>
          <a:p>
            <a:r>
              <a:rPr lang="en-US"/>
              <a:t>The process for updating these policies include providing parents an opportunity to review and give feedback on these policies.</a:t>
            </a:r>
          </a:p>
          <a:p>
            <a:r>
              <a:rPr lang="en-US"/>
              <a:t>Principals will  share school level policies with their respective school communities for 2021-22 revisions. </a:t>
            </a:r>
          </a:p>
        </p:txBody>
      </p:sp>
    </p:spTree>
    <p:extLst>
      <p:ext uri="{BB962C8B-B14F-4D97-AF65-F5344CB8AC3E}">
        <p14:creationId xmlns:p14="http://schemas.microsoft.com/office/powerpoint/2010/main" val="396094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9061-018C-4621-AFBA-3E9D4C94DFA1}"/>
              </a:ext>
            </a:extLst>
          </p:cNvPr>
          <p:cNvSpPr>
            <a:spLocks noGrp="1"/>
          </p:cNvSpPr>
          <p:nvPr>
            <p:ph type="title"/>
          </p:nvPr>
        </p:nvSpPr>
        <p:spPr>
          <a:xfrm>
            <a:off x="645459" y="960120"/>
            <a:ext cx="3865695" cy="4171278"/>
          </a:xfrm>
        </p:spPr>
        <p:txBody>
          <a:bodyPr>
            <a:normAutofit/>
          </a:bodyPr>
          <a:lstStyle/>
          <a:p>
            <a:pPr algn="r"/>
            <a:r>
              <a:rPr lang="en-US" sz="4400">
                <a:solidFill>
                  <a:schemeClr val="bg1"/>
                </a:solidFill>
              </a:rPr>
              <a:t>School-Parent Compact</a:t>
            </a:r>
          </a:p>
        </p:txBody>
      </p:sp>
      <p:sp>
        <p:nvSpPr>
          <p:cNvPr id="3" name="Content Placeholder 2">
            <a:extLst>
              <a:ext uri="{FF2B5EF4-FFF2-40B4-BE49-F238E27FC236}">
                <a16:creationId xmlns:a16="http://schemas.microsoft.com/office/drawing/2014/main" id="{55E32C66-73F0-49E7-8F8A-FDE4C397E0F0}"/>
              </a:ext>
            </a:extLst>
          </p:cNvPr>
          <p:cNvSpPr>
            <a:spLocks noGrp="1"/>
          </p:cNvSpPr>
          <p:nvPr>
            <p:ph idx="1"/>
          </p:nvPr>
        </p:nvSpPr>
        <p:spPr>
          <a:xfrm>
            <a:off x="4983164" y="960120"/>
            <a:ext cx="5511800" cy="5115560"/>
          </a:xfrm>
        </p:spPr>
        <p:txBody>
          <a:bodyPr>
            <a:normAutofit/>
          </a:bodyPr>
          <a:lstStyle/>
          <a:p>
            <a:r>
              <a:rPr lang="en-US"/>
              <a:t>The school-parent compact is a written agreement that… </a:t>
            </a:r>
          </a:p>
          <a:p>
            <a:pPr lvl="1"/>
            <a:r>
              <a:rPr lang="en-US"/>
              <a:t>Addresses high-quality curriculum and instruction </a:t>
            </a:r>
          </a:p>
          <a:p>
            <a:pPr lvl="1"/>
            <a:r>
              <a:rPr lang="en-US"/>
              <a:t>Describes how parents and families, school staff, and students share the responsibility for improved student academic achievement </a:t>
            </a:r>
          </a:p>
          <a:p>
            <a:pPr lvl="1"/>
            <a:endParaRPr lang="en-US"/>
          </a:p>
          <a:p>
            <a:pPr lvl="1"/>
            <a:endParaRPr lang="en-US"/>
          </a:p>
          <a:p>
            <a:pPr marL="457200" lvl="1" indent="0">
              <a:buNone/>
            </a:pPr>
            <a:r>
              <a:rPr lang="en-US" sz="1200"/>
              <a:t>Source: Pennsylvania Department of Education (PDE)</a:t>
            </a:r>
          </a:p>
        </p:txBody>
      </p:sp>
    </p:spTree>
    <p:extLst>
      <p:ext uri="{BB962C8B-B14F-4D97-AF65-F5344CB8AC3E}">
        <p14:creationId xmlns:p14="http://schemas.microsoft.com/office/powerpoint/2010/main" val="340881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2830-5C22-4315-AB7E-93E4EEB8F446}"/>
              </a:ext>
            </a:extLst>
          </p:cNvPr>
          <p:cNvSpPr>
            <a:spLocks noGrp="1"/>
          </p:cNvSpPr>
          <p:nvPr>
            <p:ph type="title"/>
          </p:nvPr>
        </p:nvSpPr>
        <p:spPr>
          <a:xfrm>
            <a:off x="888631" y="2358391"/>
            <a:ext cx="3498979" cy="2453676"/>
          </a:xfrm>
        </p:spPr>
        <p:txBody>
          <a:bodyPr>
            <a:normAutofit/>
          </a:bodyPr>
          <a:lstStyle/>
          <a:p>
            <a:r>
              <a:rPr lang="en-US"/>
              <a:t>School-Parent Compact</a:t>
            </a:r>
          </a:p>
        </p:txBody>
      </p:sp>
      <p:sp>
        <p:nvSpPr>
          <p:cNvPr id="3" name="Content Placeholder 2">
            <a:extLst>
              <a:ext uri="{FF2B5EF4-FFF2-40B4-BE49-F238E27FC236}">
                <a16:creationId xmlns:a16="http://schemas.microsoft.com/office/drawing/2014/main" id="{4E1E09FF-5B26-47AB-A87B-6038D73F1EF9}"/>
              </a:ext>
            </a:extLst>
          </p:cNvPr>
          <p:cNvSpPr>
            <a:spLocks noGrp="1"/>
          </p:cNvSpPr>
          <p:nvPr>
            <p:ph idx="1"/>
          </p:nvPr>
        </p:nvSpPr>
        <p:spPr>
          <a:xfrm>
            <a:off x="5118447" y="3672402"/>
            <a:ext cx="6281873" cy="2951918"/>
          </a:xfrm>
        </p:spPr>
        <p:txBody>
          <a:bodyPr>
            <a:normAutofit/>
          </a:bodyPr>
          <a:lstStyle/>
          <a:p>
            <a:pPr lvl="1"/>
            <a:r>
              <a:rPr lang="en-US"/>
              <a:t>Stresses the importance of frequent communication between school and home, and the value of parent-teacher conferences (required in elementary schools)</a:t>
            </a:r>
          </a:p>
          <a:p>
            <a:pPr lvl="1"/>
            <a:r>
              <a:rPr lang="en-US"/>
              <a:t>Affirms the importance of parents and families in decisions relating to the education of their children</a:t>
            </a:r>
          </a:p>
          <a:p>
            <a:pPr lvl="1"/>
            <a:r>
              <a:rPr lang="en-US"/>
              <a:t>Title I parents have the right to be involved in the development of the school-parent compact</a:t>
            </a:r>
          </a:p>
          <a:p>
            <a:pPr marL="457200" lvl="1" indent="0">
              <a:buNone/>
            </a:pPr>
            <a:r>
              <a:rPr lang="en-US" sz="1200"/>
              <a:t>Source: Pennsylvania Department of Education (PDE)</a:t>
            </a:r>
          </a:p>
          <a:p>
            <a:pPr lvl="1"/>
            <a:endParaRPr lang="en-US"/>
          </a:p>
        </p:txBody>
      </p:sp>
      <p:pic>
        <p:nvPicPr>
          <p:cNvPr id="4" name="Picture 3"/>
          <p:cNvPicPr>
            <a:picLocks noChangeAspect="1"/>
          </p:cNvPicPr>
          <p:nvPr/>
        </p:nvPicPr>
        <p:blipFill rotWithShape="1">
          <a:blip r:embed="rId2"/>
          <a:srcRect t="16386" r="-3" b="26783"/>
          <a:stretch/>
        </p:blipFill>
        <p:spPr>
          <a:xfrm>
            <a:off x="5115908" y="804037"/>
            <a:ext cx="6274561" cy="2380179"/>
          </a:xfrm>
          <a:prstGeom prst="rect">
            <a:avLst/>
          </a:prstGeom>
          <a:ln w="9525">
            <a:solidFill>
              <a:schemeClr val="tx1">
                <a:alpha val="20000"/>
              </a:schemeClr>
            </a:solidFill>
          </a:ln>
        </p:spPr>
      </p:pic>
    </p:spTree>
    <p:extLst>
      <p:ext uri="{BB962C8B-B14F-4D97-AF65-F5344CB8AC3E}">
        <p14:creationId xmlns:p14="http://schemas.microsoft.com/office/powerpoint/2010/main" val="154416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4760132"/>
            <a:ext cx="3947420" cy="1777829"/>
          </a:xfrm>
        </p:spPr>
        <p:txBody>
          <a:bodyPr>
            <a:normAutofit/>
          </a:bodyPr>
          <a:lstStyle/>
          <a:p>
            <a:pPr algn="l"/>
            <a:r>
              <a:rPr lang="en-US"/>
              <a:t>TEACHER QUALIFICATIONS</a:t>
            </a:r>
          </a:p>
        </p:txBody>
      </p:sp>
      <p:sp>
        <p:nvSpPr>
          <p:cNvPr id="3" name="Content Placeholder 2"/>
          <p:cNvSpPr>
            <a:spLocks noGrp="1"/>
          </p:cNvSpPr>
          <p:nvPr>
            <p:ph idx="1"/>
          </p:nvPr>
        </p:nvSpPr>
        <p:spPr>
          <a:xfrm>
            <a:off x="5082161" y="4486446"/>
            <a:ext cx="6281873" cy="1978580"/>
          </a:xfrm>
        </p:spPr>
        <p:txBody>
          <a:bodyPr>
            <a:normAutofit/>
          </a:bodyPr>
          <a:lstStyle/>
          <a:p>
            <a:pPr>
              <a:lnSpc>
                <a:spcPct val="110000"/>
              </a:lnSpc>
            </a:pPr>
            <a:r>
              <a:rPr lang="en-US" sz="1400"/>
              <a:t>Schools are required to notify parents that they have the right to request information regarding the qualifications of their child’s teacher.</a:t>
            </a:r>
          </a:p>
          <a:p>
            <a:pPr>
              <a:lnSpc>
                <a:spcPct val="110000"/>
              </a:lnSpc>
            </a:pPr>
            <a:r>
              <a:rPr lang="en-US" sz="1400"/>
              <a:t>Parents must follow the school procedure to request this information.</a:t>
            </a:r>
          </a:p>
          <a:p>
            <a:pPr>
              <a:lnSpc>
                <a:spcPct val="110000"/>
              </a:lnSpc>
            </a:pPr>
            <a:r>
              <a:rPr lang="en-US" sz="1400"/>
              <a:t>Check with your school office or district office to learn more about the requirements. </a:t>
            </a:r>
          </a:p>
          <a:p>
            <a:pPr marL="0" indent="0">
              <a:lnSpc>
                <a:spcPct val="110000"/>
              </a:lnSpc>
              <a:buNone/>
            </a:pPr>
            <a:r>
              <a:rPr lang="en-US" sz="1200"/>
              <a:t>Source: Pennsylvania Department of Education (PDE)</a:t>
            </a:r>
          </a:p>
        </p:txBody>
      </p:sp>
      <p:pic>
        <p:nvPicPr>
          <p:cNvPr id="4" name="Picture 3"/>
          <p:cNvPicPr>
            <a:picLocks noChangeAspect="1"/>
          </p:cNvPicPr>
          <p:nvPr/>
        </p:nvPicPr>
        <p:blipFill>
          <a:blip r:embed="rId2"/>
          <a:stretch>
            <a:fillRect/>
          </a:stretch>
        </p:blipFill>
        <p:spPr>
          <a:xfrm>
            <a:off x="643467" y="768966"/>
            <a:ext cx="10914060" cy="3165077"/>
          </a:xfrm>
          <a:prstGeom prst="rect">
            <a:avLst/>
          </a:prstGeom>
        </p:spPr>
      </p:pic>
    </p:spTree>
    <p:extLst>
      <p:ext uri="{BB962C8B-B14F-4D97-AF65-F5344CB8AC3E}">
        <p14:creationId xmlns:p14="http://schemas.microsoft.com/office/powerpoint/2010/main" val="358589086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928" y="1124998"/>
            <a:ext cx="3456122" cy="4589717"/>
          </a:xfrm>
        </p:spPr>
        <p:txBody>
          <a:bodyPr>
            <a:normAutofit/>
          </a:bodyPr>
          <a:lstStyle/>
          <a:p>
            <a:pPr algn="l"/>
            <a:r>
              <a:rPr lang="en-US" sz="4800"/>
              <a:t>ANNUAL EVALUATION</a:t>
            </a:r>
          </a:p>
        </p:txBody>
      </p:sp>
      <p:sp>
        <p:nvSpPr>
          <p:cNvPr id="3" name="Content Placeholder 2"/>
          <p:cNvSpPr>
            <a:spLocks noGrp="1"/>
          </p:cNvSpPr>
          <p:nvPr>
            <p:ph idx="1"/>
          </p:nvPr>
        </p:nvSpPr>
        <p:spPr>
          <a:xfrm>
            <a:off x="5620608" y="972636"/>
            <a:ext cx="5427137" cy="5248622"/>
          </a:xfrm>
        </p:spPr>
        <p:txBody>
          <a:bodyPr>
            <a:normAutofit/>
          </a:bodyPr>
          <a:lstStyle/>
          <a:p>
            <a:r>
              <a:rPr lang="en-US" sz="1600"/>
              <a:t>The content and effectiveness of the family and parent engagement policy as well as the program must be evaluated annually.</a:t>
            </a:r>
          </a:p>
          <a:p>
            <a:r>
              <a:rPr lang="en-US" sz="1600"/>
              <a:t>This includes identifying barriers to participate. </a:t>
            </a:r>
          </a:p>
          <a:p>
            <a:r>
              <a:rPr lang="en-US" sz="1600"/>
              <a:t>Data and input might include the following: </a:t>
            </a:r>
          </a:p>
          <a:p>
            <a:pPr lvl="1"/>
            <a:r>
              <a:rPr lang="en-US"/>
              <a:t>Parent questionnaires and surveys</a:t>
            </a:r>
          </a:p>
          <a:p>
            <a:pPr lvl="1"/>
            <a:r>
              <a:rPr lang="en-US"/>
              <a:t>Focus groups</a:t>
            </a:r>
          </a:p>
          <a:p>
            <a:pPr lvl="1"/>
            <a:r>
              <a:rPr lang="en-US"/>
              <a:t>Parent advisory committee input</a:t>
            </a:r>
          </a:p>
          <a:p>
            <a:r>
              <a:rPr lang="en-US" sz="1600"/>
              <a:t>Findings are reported to parents and families.</a:t>
            </a:r>
          </a:p>
          <a:p>
            <a:r>
              <a:rPr lang="en-US" sz="1600"/>
              <a:t>The data results are used to revise the parent and family engagement policy and school-parent compact. </a:t>
            </a:r>
          </a:p>
          <a:p>
            <a:pPr marL="0" indent="0">
              <a:buNone/>
            </a:pPr>
            <a:r>
              <a:rPr lang="en-US" sz="1200"/>
              <a:t>Source: Pennsylvania Department of Education (PDE)</a:t>
            </a:r>
          </a:p>
        </p:txBody>
      </p:sp>
      <p:sp>
        <p:nvSpPr>
          <p:cNvPr id="4" name="TextBox 3">
            <a:extLst>
              <a:ext uri="{FF2B5EF4-FFF2-40B4-BE49-F238E27FC236}">
                <a16:creationId xmlns:a16="http://schemas.microsoft.com/office/drawing/2014/main" id="{9A3E765F-B1F4-4202-AB52-2FFCBF3C7587}"/>
              </a:ext>
            </a:extLst>
          </p:cNvPr>
          <p:cNvSpPr txBox="1"/>
          <p:nvPr/>
        </p:nvSpPr>
        <p:spPr>
          <a:xfrm>
            <a:off x="1095829" y="2955470"/>
            <a:ext cx="28339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rPr>
              <a:t>Family and Parent Engagement</a:t>
            </a:r>
            <a:endParaRPr lang="en-US" sz="2400">
              <a:solidFill>
                <a:schemeClr val="bg1"/>
              </a:solidFill>
            </a:endParaRPr>
          </a:p>
        </p:txBody>
      </p:sp>
    </p:spTree>
    <p:extLst>
      <p:ext uri="{BB962C8B-B14F-4D97-AF65-F5344CB8AC3E}">
        <p14:creationId xmlns:p14="http://schemas.microsoft.com/office/powerpoint/2010/main" val="210149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35656" y="2296405"/>
            <a:ext cx="4521375" cy="3608244"/>
          </a:xfrm>
          <a:solidFill>
            <a:srgbClr val="FF0000"/>
          </a:solidFill>
        </p:spPr>
        <p:txBody>
          <a:bodyPr>
            <a:normAutofit fontScale="92500" lnSpcReduction="20000"/>
          </a:bodyPr>
          <a:lstStyle/>
          <a:p>
            <a:r>
              <a:rPr lang="en-US" sz="2000">
                <a:solidFill>
                  <a:schemeClr val="bg1"/>
                </a:solidFill>
              </a:rPr>
              <a:t>* </a:t>
            </a:r>
            <a:r>
              <a:rPr lang="en-US" sz="2100">
                <a:solidFill>
                  <a:schemeClr val="bg1"/>
                </a:solidFill>
              </a:rPr>
              <a:t>Title I Overview</a:t>
            </a:r>
          </a:p>
          <a:p>
            <a:r>
              <a:rPr lang="en-US" sz="2100">
                <a:solidFill>
                  <a:schemeClr val="bg1"/>
                </a:solidFill>
              </a:rPr>
              <a:t>* Annual Parent Meetings</a:t>
            </a:r>
          </a:p>
          <a:p>
            <a:r>
              <a:rPr lang="en-US" sz="2100">
                <a:solidFill>
                  <a:schemeClr val="bg1"/>
                </a:solidFill>
              </a:rPr>
              <a:t>* What is a Title I School?</a:t>
            </a:r>
          </a:p>
          <a:p>
            <a:r>
              <a:rPr lang="en-US" sz="2100">
                <a:solidFill>
                  <a:schemeClr val="bg1"/>
                </a:solidFill>
              </a:rPr>
              <a:t>* 1% Set-Aside</a:t>
            </a:r>
          </a:p>
          <a:p>
            <a:r>
              <a:rPr lang="en-US" sz="2100">
                <a:solidFill>
                  <a:schemeClr val="bg1"/>
                </a:solidFill>
              </a:rPr>
              <a:t>* Title II, III, and IV</a:t>
            </a:r>
          </a:p>
          <a:p>
            <a:r>
              <a:rPr lang="en-US" sz="2100">
                <a:solidFill>
                  <a:schemeClr val="bg1"/>
                </a:solidFill>
              </a:rPr>
              <a:t>* Title I Parent, Family, and Community Engagement</a:t>
            </a:r>
          </a:p>
          <a:p>
            <a:r>
              <a:rPr lang="en-US" sz="2100">
                <a:solidFill>
                  <a:schemeClr val="bg1"/>
                </a:solidFill>
              </a:rPr>
              <a:t>* ESSER</a:t>
            </a:r>
          </a:p>
          <a:p>
            <a:r>
              <a:rPr lang="en-US" sz="2100">
                <a:solidFill>
                  <a:schemeClr val="bg1"/>
                </a:solidFill>
              </a:rPr>
              <a:t>* Working Together</a:t>
            </a:r>
          </a:p>
        </p:txBody>
      </p:sp>
      <p:sp>
        <p:nvSpPr>
          <p:cNvPr id="9" name="Content Placeholder 8">
            <a:extLst>
              <a:ext uri="{FF2B5EF4-FFF2-40B4-BE49-F238E27FC236}">
                <a16:creationId xmlns:a16="http://schemas.microsoft.com/office/drawing/2014/main" id="{742A930C-2F07-4077-B783-E5F906978BAB}"/>
              </a:ext>
            </a:extLst>
          </p:cNvPr>
          <p:cNvSpPr>
            <a:spLocks noGrp="1"/>
          </p:cNvSpPr>
          <p:nvPr>
            <p:ph sz="quarter" idx="4"/>
          </p:nvPr>
        </p:nvSpPr>
        <p:spPr>
          <a:xfrm>
            <a:off x="6092661" y="2296319"/>
            <a:ext cx="4488794" cy="3992880"/>
          </a:xfrm>
        </p:spPr>
        <p:txBody>
          <a:bodyPr>
            <a:noAutofit/>
          </a:bodyPr>
          <a:lstStyle/>
          <a:p>
            <a:pPr marL="0" indent="0">
              <a:buNone/>
            </a:pPr>
            <a:r>
              <a:rPr lang="en-US" sz="1600"/>
              <a:t>KEY TOPICS: </a:t>
            </a:r>
          </a:p>
          <a:p>
            <a:r>
              <a:rPr lang="en-US" sz="1600"/>
              <a:t>Title I, II, III, and IV Funding Sources</a:t>
            </a:r>
          </a:p>
          <a:p>
            <a:r>
              <a:rPr lang="en-US" sz="1600"/>
              <a:t>Parent and Family Engagement Policy</a:t>
            </a:r>
          </a:p>
          <a:p>
            <a:r>
              <a:rPr lang="en-US" sz="1600"/>
              <a:t>School-Parent Compact</a:t>
            </a:r>
          </a:p>
          <a:p>
            <a:r>
              <a:rPr lang="en-US" sz="1600"/>
              <a:t>Teacher Qualifications: Right-to-Know </a:t>
            </a:r>
          </a:p>
          <a:p>
            <a:r>
              <a:rPr lang="en-US" sz="1600"/>
              <a:t>Annual Evaluation</a:t>
            </a:r>
          </a:p>
          <a:p>
            <a:r>
              <a:rPr lang="en-US" sz="1600"/>
              <a:t>ESSER Funding</a:t>
            </a:r>
          </a:p>
          <a:p>
            <a:r>
              <a:rPr lang="en-US" sz="1600"/>
              <a:t>Federal Programs Monitoring</a:t>
            </a:r>
          </a:p>
          <a:p>
            <a:r>
              <a:rPr lang="en-US" sz="1600"/>
              <a:t>Complaints</a:t>
            </a:r>
          </a:p>
          <a:p>
            <a:r>
              <a:rPr lang="en-US" sz="1600"/>
              <a:t>Who to Contact?</a:t>
            </a:r>
          </a:p>
        </p:txBody>
      </p:sp>
      <p:sp>
        <p:nvSpPr>
          <p:cNvPr id="4" name="Rectangle 3"/>
          <p:cNvSpPr/>
          <p:nvPr/>
        </p:nvSpPr>
        <p:spPr>
          <a:xfrm>
            <a:off x="1180408" y="1576613"/>
            <a:ext cx="2510443" cy="707886"/>
          </a:xfrm>
          <a:prstGeom prst="rect">
            <a:avLst/>
          </a:prstGeom>
        </p:spPr>
        <p:txBody>
          <a:bodyPr wrap="square">
            <a:spAutoFit/>
          </a:bodyPr>
          <a:lstStyle/>
          <a:p>
            <a:pPr algn="ctr"/>
            <a:r>
              <a:rPr lang="en-US" sz="4000">
                <a:solidFill>
                  <a:schemeClr val="bg1"/>
                </a:solidFill>
                <a:latin typeface="Arial" panose="020B0604020202020204" pitchFamily="34" charset="0"/>
                <a:cs typeface="Arial" panose="020B0604020202020204" pitchFamily="34" charset="0"/>
              </a:rPr>
              <a:t>Agenda</a:t>
            </a:r>
          </a:p>
        </p:txBody>
      </p:sp>
      <p:sp>
        <p:nvSpPr>
          <p:cNvPr id="2" name="Rectangle 1">
            <a:extLst>
              <a:ext uri="{FF2B5EF4-FFF2-40B4-BE49-F238E27FC236}">
                <a16:creationId xmlns:a16="http://schemas.microsoft.com/office/drawing/2014/main" id="{10AF4336-3E0F-4D28-A77B-D32685538B44}"/>
              </a:ext>
            </a:extLst>
          </p:cNvPr>
          <p:cNvSpPr/>
          <p:nvPr/>
        </p:nvSpPr>
        <p:spPr>
          <a:xfrm>
            <a:off x="5055150" y="1410127"/>
            <a:ext cx="3649784" cy="784702"/>
          </a:xfrm>
          <a:prstGeom prst="rect">
            <a:avLst/>
          </a:prstGeom>
        </p:spPr>
        <p:txBody>
          <a:bodyPr wrap="square">
            <a:spAutoFit/>
          </a:bodyPr>
          <a:lstStyle/>
          <a:p>
            <a:pPr algn="ctr">
              <a:lnSpc>
                <a:spcPct val="107000"/>
              </a:lnSpc>
              <a:spcAft>
                <a:spcPts val="800"/>
              </a:spcAft>
            </a:pPr>
            <a:r>
              <a:rPr lang="en-US" sz="44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TITLE I</a:t>
            </a:r>
            <a:endParaRPr lang="en-US" sz="44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F77D14B-1E86-424C-ABCA-189A25EA33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84666" y="334901"/>
            <a:ext cx="2135506" cy="2138142"/>
          </a:xfrm>
          <a:prstGeom prst="rect">
            <a:avLst/>
          </a:prstGeom>
        </p:spPr>
      </p:pic>
      <p:sp>
        <p:nvSpPr>
          <p:cNvPr id="7" name="TextBox 6">
            <a:extLst>
              <a:ext uri="{FF2B5EF4-FFF2-40B4-BE49-F238E27FC236}">
                <a16:creationId xmlns:a16="http://schemas.microsoft.com/office/drawing/2014/main" id="{E406CF46-9D75-4A89-9BDA-42B10611DA57}"/>
              </a:ext>
            </a:extLst>
          </p:cNvPr>
          <p:cNvSpPr txBox="1"/>
          <p:nvPr/>
        </p:nvSpPr>
        <p:spPr>
          <a:xfrm>
            <a:off x="2687092" y="6858000"/>
            <a:ext cx="6817816" cy="230832"/>
          </a:xfrm>
          <a:prstGeom prst="rect">
            <a:avLst/>
          </a:prstGeom>
          <a:noFill/>
        </p:spPr>
        <p:txBody>
          <a:bodyPr wrap="square" rtlCol="0">
            <a:spAutoFit/>
          </a:bodyPr>
          <a:lstStyle/>
          <a:p>
            <a:r>
              <a:rPr lang="en-US" sz="900">
                <a:hlinkClick r:id="rId3" tooltip="https://en.wikipedia.org/wiki/File:Apple-book.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929763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B602-C331-4C57-ACC9-BB1EA93C48C3}"/>
              </a:ext>
            </a:extLst>
          </p:cNvPr>
          <p:cNvSpPr>
            <a:spLocks noGrp="1"/>
          </p:cNvSpPr>
          <p:nvPr>
            <p:ph type="title"/>
          </p:nvPr>
        </p:nvSpPr>
        <p:spPr>
          <a:xfrm>
            <a:off x="7874928" y="1124998"/>
            <a:ext cx="3456122" cy="4589717"/>
          </a:xfrm>
        </p:spPr>
        <p:txBody>
          <a:bodyPr vert="horz" lIns="228600" tIns="228600" rIns="228600" bIns="228600" rtlCol="0" anchor="ctr">
            <a:normAutofit/>
          </a:bodyPr>
          <a:lstStyle/>
          <a:p>
            <a:pPr algn="l"/>
            <a:r>
              <a:rPr lang="en-US" sz="4400"/>
              <a:t>FEDERAL PROGRAMS MONITORING</a:t>
            </a:r>
          </a:p>
        </p:txBody>
      </p:sp>
      <p:sp>
        <p:nvSpPr>
          <p:cNvPr id="3" name="Content Placeholder 2">
            <a:extLst>
              <a:ext uri="{FF2B5EF4-FFF2-40B4-BE49-F238E27FC236}">
                <a16:creationId xmlns:a16="http://schemas.microsoft.com/office/drawing/2014/main" id="{9910B1CE-E98A-4F97-89A4-60F71CED244F}"/>
              </a:ext>
            </a:extLst>
          </p:cNvPr>
          <p:cNvSpPr>
            <a:spLocks noGrp="1"/>
          </p:cNvSpPr>
          <p:nvPr>
            <p:ph sz="half" idx="1"/>
          </p:nvPr>
        </p:nvSpPr>
        <p:spPr>
          <a:xfrm>
            <a:off x="5358671" y="913104"/>
            <a:ext cx="5427137" cy="5248622"/>
          </a:xfrm>
        </p:spPr>
        <p:txBody>
          <a:bodyPr vert="horz" lIns="91440" tIns="45720" rIns="91440" bIns="45720" rtlCol="0" anchor="ctr">
            <a:normAutofit/>
          </a:bodyPr>
          <a:lstStyle/>
          <a:p>
            <a:r>
              <a:rPr lang="en-US" sz="1600"/>
              <a:t>According to the PDE Federal Programs Monitoring Tool:</a:t>
            </a:r>
          </a:p>
          <a:p>
            <a:pPr lvl="1"/>
            <a:r>
              <a:rPr lang="en-US"/>
              <a:t>“The LEA may receive funds under this part only if such agency conducts outreach to all parents and family members and implements programs, activities, and procedures for the involvement of parents and family members in programs. Such programs, activities, and procedures shall be planned and implemented with meaningful consultation with parents of Title I students.”  </a:t>
            </a:r>
          </a:p>
          <a:p>
            <a:pPr marL="457200" lvl="1"/>
            <a:endParaRPr lang="en-US"/>
          </a:p>
          <a:p>
            <a:pPr marL="0"/>
            <a:endParaRPr lang="en-US" sz="1600"/>
          </a:p>
          <a:p>
            <a:pPr marL="0"/>
            <a:endParaRPr lang="en-US" sz="1600"/>
          </a:p>
          <a:p>
            <a:pPr marL="0" indent="0">
              <a:buNone/>
            </a:pPr>
            <a:r>
              <a:rPr lang="en-US" sz="1200"/>
              <a:t>Source: Pennsylvania Department of Education (PDE)</a:t>
            </a:r>
          </a:p>
        </p:txBody>
      </p:sp>
    </p:spTree>
    <p:extLst>
      <p:ext uri="{BB962C8B-B14F-4D97-AF65-F5344CB8AC3E}">
        <p14:creationId xmlns:p14="http://schemas.microsoft.com/office/powerpoint/2010/main" val="425570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8D5444C-D133-4651-98D6-333230F795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72218A13-2C90-436D-A943-A342F28A6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7DB83A0-C9B7-49B9-A563-90F402C6F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A5D345F5-B938-4F8F-BB27-4E1CFBB96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F2BF8527-EF01-4079-8DAB-EC5E49881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3F052BD7-7365-456B-B3C1-80BC126E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982CA2F-1391-4712-98A4-E983A361E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477E574-E148-4D2F-97DA-0AA49EC1F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60F1C064-4529-4FD8-86C0-726679794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E2E1938D-00EE-4971-9429-830B27ADF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43B3A28-F060-45FD-87B1-6A43B4069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D91642D8-3345-45A1-89BD-451ADD3027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5594D98-1CF5-47D2-A177-B65467C4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0EA4907B-3553-4F71-97CF-0FE7A6958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4CF13238-4B59-452F-BE72-BCCAF4644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79F95C9A-FC88-48E1-9955-123F6A78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AEB0962C-F99F-4657-B6C2-301272B0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079D45E0-1A69-496F-BEB1-8E21D2E1E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43827B3-A19F-4FE6-A9AA-6CAF3DCB0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6EFED02B-2D8E-47E8-960B-13B2F35C7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1F0F8CEB-54BC-4463-84EF-CC61A7804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135C0EC7-0E3E-484F-A91C-527106CE2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D8AAC9D3-71E6-4892-8399-6C18E6CA87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2B51003B-DDDF-4049-A133-F2DF60A1F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22">
              <a:extLst>
                <a:ext uri="{FF2B5EF4-FFF2-40B4-BE49-F238E27FC236}">
                  <a16:creationId xmlns:a16="http://schemas.microsoft.com/office/drawing/2014/main" id="{9DD690BE-E030-41B4-8917-02B7748D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964D1382-F0F2-43D2-91C7-5196974EA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1" name="Rectangle 60">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5B589-8930-4A71-8EDB-26D322EEF4D0}"/>
              </a:ext>
            </a:extLst>
          </p:cNvPr>
          <p:cNvSpPr>
            <a:spLocks noGrp="1"/>
          </p:cNvSpPr>
          <p:nvPr>
            <p:ph type="title"/>
          </p:nvPr>
        </p:nvSpPr>
        <p:spPr>
          <a:xfrm>
            <a:off x="645459" y="960120"/>
            <a:ext cx="3865695" cy="4171278"/>
          </a:xfrm>
        </p:spPr>
        <p:txBody>
          <a:bodyPr vert="horz" lIns="228600" tIns="228600" rIns="228600" bIns="228600" rtlCol="0" anchor="ctr">
            <a:normAutofit/>
          </a:bodyPr>
          <a:lstStyle/>
          <a:p>
            <a:pPr algn="r"/>
            <a:r>
              <a:rPr lang="en-US" sz="4400">
                <a:solidFill>
                  <a:schemeClr val="tx1"/>
                </a:solidFill>
              </a:rPr>
              <a:t>The Consolidated Application</a:t>
            </a:r>
            <a:br>
              <a:rPr lang="en-US" sz="4400">
                <a:solidFill>
                  <a:schemeClr val="tx1"/>
                </a:solidFill>
              </a:rPr>
            </a:br>
            <a:r>
              <a:rPr lang="en-US" sz="4400">
                <a:solidFill>
                  <a:schemeClr val="tx1"/>
                </a:solidFill>
              </a:rPr>
              <a:t>Title I, II, III, and IV</a:t>
            </a:r>
          </a:p>
        </p:txBody>
      </p:sp>
      <p:cxnSp>
        <p:nvCxnSpPr>
          <p:cNvPr id="63" name="Straight Connector 62">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F493D2-1523-4A32-8E26-B77D55FE1E21}"/>
              </a:ext>
            </a:extLst>
          </p:cNvPr>
          <p:cNvSpPr>
            <a:spLocks noGrp="1"/>
          </p:cNvSpPr>
          <p:nvPr>
            <p:ph sz="half" idx="1"/>
          </p:nvPr>
        </p:nvSpPr>
        <p:spPr>
          <a:xfrm>
            <a:off x="4983164" y="960120"/>
            <a:ext cx="5511800" cy="4171278"/>
          </a:xfrm>
        </p:spPr>
        <p:txBody>
          <a:bodyPr vert="horz" lIns="91440" tIns="45720" rIns="91440" bIns="45720" rtlCol="0" anchor="ctr">
            <a:normAutofit/>
          </a:bodyPr>
          <a:lstStyle/>
          <a:p>
            <a:pPr marL="0"/>
            <a:endParaRPr lang="en-US"/>
          </a:p>
          <a:p>
            <a:endParaRPr lang="en-US"/>
          </a:p>
          <a:p>
            <a:r>
              <a:rPr lang="en-US"/>
              <a:t>Assessing program needs</a:t>
            </a:r>
          </a:p>
          <a:p>
            <a:r>
              <a:rPr lang="en-US"/>
              <a:t>Program planning with stakeholder engagement</a:t>
            </a:r>
          </a:p>
          <a:p>
            <a:r>
              <a:rPr lang="en-US"/>
              <a:t>Setting performance goals</a:t>
            </a:r>
          </a:p>
          <a:p>
            <a:r>
              <a:rPr lang="en-US"/>
              <a:t>Program implementation</a:t>
            </a:r>
          </a:p>
          <a:p>
            <a:r>
              <a:rPr lang="en-US"/>
              <a:t>On-going progress monitoring</a:t>
            </a:r>
          </a:p>
        </p:txBody>
      </p:sp>
    </p:spTree>
    <p:extLst>
      <p:ext uri="{BB962C8B-B14F-4D97-AF65-F5344CB8AC3E}">
        <p14:creationId xmlns:p14="http://schemas.microsoft.com/office/powerpoint/2010/main" val="4140638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EFE9-1060-4F5F-B959-E02A27CCF869}"/>
              </a:ext>
            </a:extLst>
          </p:cNvPr>
          <p:cNvSpPr>
            <a:spLocks noGrp="1"/>
          </p:cNvSpPr>
          <p:nvPr>
            <p:ph type="title"/>
          </p:nvPr>
        </p:nvSpPr>
        <p:spPr>
          <a:xfrm>
            <a:off x="645459" y="960120"/>
            <a:ext cx="3865695" cy="4171278"/>
          </a:xfrm>
        </p:spPr>
        <p:txBody>
          <a:bodyPr>
            <a:normAutofit/>
          </a:bodyPr>
          <a:lstStyle/>
          <a:p>
            <a:br>
              <a:rPr lang="en-US" sz="4400">
                <a:solidFill>
                  <a:schemeClr val="bg1"/>
                </a:solidFill>
              </a:rPr>
            </a:br>
            <a:r>
              <a:rPr lang="en-US" sz="4400">
                <a:solidFill>
                  <a:schemeClr val="bg1"/>
                </a:solidFill>
              </a:rPr>
              <a:t>COMPLAINTS</a:t>
            </a:r>
          </a:p>
        </p:txBody>
      </p:sp>
      <p:sp>
        <p:nvSpPr>
          <p:cNvPr id="3" name="Content Placeholder 2">
            <a:extLst>
              <a:ext uri="{FF2B5EF4-FFF2-40B4-BE49-F238E27FC236}">
                <a16:creationId xmlns:a16="http://schemas.microsoft.com/office/drawing/2014/main" id="{DC6F541E-E2FC-475D-B5AA-0722AA6375D3}"/>
              </a:ext>
            </a:extLst>
          </p:cNvPr>
          <p:cNvSpPr>
            <a:spLocks noGrp="1"/>
          </p:cNvSpPr>
          <p:nvPr>
            <p:ph idx="1"/>
          </p:nvPr>
        </p:nvSpPr>
        <p:spPr>
          <a:xfrm>
            <a:off x="4983164" y="960120"/>
            <a:ext cx="5511800" cy="4171278"/>
          </a:xfrm>
        </p:spPr>
        <p:txBody>
          <a:bodyPr>
            <a:normAutofit/>
          </a:bodyPr>
          <a:lstStyle/>
          <a:p>
            <a:pPr lvl="1"/>
            <a:r>
              <a:rPr lang="en-US" dirty="0"/>
              <a:t>Title I requires communication of the district complaint policy. It includes the following: </a:t>
            </a:r>
            <a:endParaRPr lang="en-US"/>
          </a:p>
          <a:p>
            <a:pPr lvl="2"/>
            <a:r>
              <a:rPr lang="en-US" dirty="0"/>
              <a:t>To make available to individuals and groups the opportunity of a fair, adequate and expeditious hearing on any problems or points of information they may have.</a:t>
            </a:r>
          </a:p>
          <a:p>
            <a:pPr lvl="2"/>
            <a:r>
              <a:rPr lang="en-US" dirty="0"/>
              <a:t>Any misunderstanding between the public and the school district shall be resolved by direct discussions of informal type among the interested parties.</a:t>
            </a:r>
          </a:p>
          <a:p>
            <a:pPr marL="0" indent="0">
              <a:buNone/>
            </a:pPr>
            <a:endParaRPr lang="en-US"/>
          </a:p>
          <a:p>
            <a:pPr marL="0" indent="0">
              <a:buNone/>
            </a:pPr>
            <a:r>
              <a:rPr lang="en-US" sz="1200" dirty="0"/>
              <a:t>Chester Upland School District, Board Policy 906</a:t>
            </a:r>
          </a:p>
        </p:txBody>
      </p:sp>
    </p:spTree>
    <p:extLst>
      <p:ext uri="{BB962C8B-B14F-4D97-AF65-F5344CB8AC3E}">
        <p14:creationId xmlns:p14="http://schemas.microsoft.com/office/powerpoint/2010/main" val="220716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9ABD-14DF-4EAD-90D0-D6764124272D}"/>
              </a:ext>
            </a:extLst>
          </p:cNvPr>
          <p:cNvSpPr>
            <a:spLocks noGrp="1"/>
          </p:cNvSpPr>
          <p:nvPr>
            <p:ph type="title"/>
          </p:nvPr>
        </p:nvSpPr>
        <p:spPr/>
        <p:txBody>
          <a:bodyPr/>
          <a:lstStyle/>
          <a:p>
            <a:r>
              <a:rPr lang="en-US"/>
              <a:t>COMPLAINTS</a:t>
            </a:r>
          </a:p>
        </p:txBody>
      </p:sp>
      <p:sp>
        <p:nvSpPr>
          <p:cNvPr id="3" name="Content Placeholder 2">
            <a:extLst>
              <a:ext uri="{FF2B5EF4-FFF2-40B4-BE49-F238E27FC236}">
                <a16:creationId xmlns:a16="http://schemas.microsoft.com/office/drawing/2014/main" id="{437DE01C-2D46-4152-9870-C14943FDE4C4}"/>
              </a:ext>
            </a:extLst>
          </p:cNvPr>
          <p:cNvSpPr>
            <a:spLocks noGrp="1"/>
          </p:cNvSpPr>
          <p:nvPr>
            <p:ph idx="1"/>
          </p:nvPr>
        </p:nvSpPr>
        <p:spPr/>
        <p:txBody>
          <a:bodyPr>
            <a:normAutofit lnSpcReduction="10000"/>
          </a:bodyPr>
          <a:lstStyle/>
          <a:p>
            <a:pPr lvl="1"/>
            <a:r>
              <a:rPr lang="en-US" dirty="0"/>
              <a:t>When such informal meetings fail, the following formal procedures occur:</a:t>
            </a:r>
          </a:p>
          <a:p>
            <a:pPr lvl="2"/>
            <a:r>
              <a:rPr lang="en-US" sz="1800" dirty="0"/>
              <a:t>Investigate any alleged aggrieved act of parents, students, teachers, administrators or service personnel.</a:t>
            </a:r>
          </a:p>
          <a:p>
            <a:pPr lvl="2"/>
            <a:r>
              <a:rPr lang="en-US" sz="1800" dirty="0"/>
              <a:t>There shall be provided in the principal’s office, guidance office, other places in the schools, and Administration Building, complaint forms for use by any aggrieved party. The form shall be filled out and filed with the Superintendent for action. </a:t>
            </a:r>
          </a:p>
          <a:p>
            <a:pPr lvl="2"/>
            <a:r>
              <a:rPr lang="en-US" dirty="0"/>
              <a:t>The complaint form outlines the district procedures for submission. </a:t>
            </a:r>
          </a:p>
          <a:p>
            <a:pPr lvl="1"/>
            <a:r>
              <a:rPr lang="en-US" dirty="0"/>
              <a:t>Policies can be found on the district website at  </a:t>
            </a:r>
            <a:r>
              <a:rPr lang="en-US" dirty="0">
                <a:ea typeface="+mn-lt"/>
                <a:cs typeface="+mn-lt"/>
              </a:rPr>
              <a:t>https://www.chesteruplandsd.org/domain/61</a:t>
            </a:r>
            <a:r>
              <a:rPr lang="en-US" dirty="0"/>
              <a:t>. </a:t>
            </a:r>
          </a:p>
          <a:p>
            <a:pPr marL="0" indent="0">
              <a:buNone/>
            </a:pPr>
            <a:r>
              <a:rPr lang="en-US" sz="1100" dirty="0"/>
              <a:t>Chester Upland School District, Board Policy 906</a:t>
            </a:r>
          </a:p>
          <a:p>
            <a:endParaRPr lang="en-US"/>
          </a:p>
        </p:txBody>
      </p:sp>
    </p:spTree>
    <p:extLst>
      <p:ext uri="{BB962C8B-B14F-4D97-AF65-F5344CB8AC3E}">
        <p14:creationId xmlns:p14="http://schemas.microsoft.com/office/powerpoint/2010/main" val="117632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459" y="960120"/>
            <a:ext cx="3865695" cy="4171278"/>
          </a:xfrm>
        </p:spPr>
        <p:txBody>
          <a:bodyPr>
            <a:normAutofit/>
          </a:bodyPr>
          <a:lstStyle/>
          <a:p>
            <a:r>
              <a:rPr lang="en-US" sz="4400">
                <a:solidFill>
                  <a:schemeClr val="bg1"/>
                </a:solidFill>
              </a:rPr>
              <a:t>Who to Contact?</a:t>
            </a:r>
          </a:p>
        </p:txBody>
      </p:sp>
      <p:sp>
        <p:nvSpPr>
          <p:cNvPr id="3" name="Content Placeholder 2"/>
          <p:cNvSpPr>
            <a:spLocks noGrp="1"/>
          </p:cNvSpPr>
          <p:nvPr>
            <p:ph idx="1"/>
          </p:nvPr>
        </p:nvSpPr>
        <p:spPr>
          <a:xfrm>
            <a:off x="4983164" y="960120"/>
            <a:ext cx="5511800" cy="4171278"/>
          </a:xfrm>
        </p:spPr>
        <p:txBody>
          <a:bodyPr>
            <a:normAutofit/>
          </a:bodyPr>
          <a:lstStyle/>
          <a:p>
            <a:r>
              <a:rPr lang="en-US"/>
              <a:t>Contact the principal at your school for more information about programs and family engagement specialist (FES) support.  </a:t>
            </a:r>
          </a:p>
        </p:txBody>
      </p:sp>
    </p:spTree>
    <p:extLst>
      <p:ext uri="{BB962C8B-B14F-4D97-AF65-F5344CB8AC3E}">
        <p14:creationId xmlns:p14="http://schemas.microsoft.com/office/powerpoint/2010/main" val="235386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318D-BDDE-47DB-8AD1-EEF11D20657D}"/>
              </a:ext>
            </a:extLst>
          </p:cNvPr>
          <p:cNvSpPr>
            <a:spLocks noGrp="1"/>
          </p:cNvSpPr>
          <p:nvPr>
            <p:ph type="title"/>
          </p:nvPr>
        </p:nvSpPr>
        <p:spPr/>
        <p:txBody>
          <a:bodyPr/>
          <a:lstStyle/>
          <a:p>
            <a:r>
              <a:rPr lang="en-US"/>
              <a:t>SCHOOLS</a:t>
            </a:r>
          </a:p>
        </p:txBody>
      </p:sp>
      <p:sp>
        <p:nvSpPr>
          <p:cNvPr id="3" name="Content Placeholder 2">
            <a:extLst>
              <a:ext uri="{FF2B5EF4-FFF2-40B4-BE49-F238E27FC236}">
                <a16:creationId xmlns:a16="http://schemas.microsoft.com/office/drawing/2014/main" id="{9B03D450-5B86-4B96-B096-96F0F6EBCAFF}"/>
              </a:ext>
            </a:extLst>
          </p:cNvPr>
          <p:cNvSpPr>
            <a:spLocks noGrp="1"/>
          </p:cNvSpPr>
          <p:nvPr>
            <p:ph sz="half" idx="1"/>
          </p:nvPr>
        </p:nvSpPr>
        <p:spPr>
          <a:xfrm>
            <a:off x="5118447" y="412489"/>
            <a:ext cx="6269591" cy="2688158"/>
          </a:xfrm>
        </p:spPr>
        <p:txBody>
          <a:bodyPr vert="horz" lIns="91440" tIns="45720" rIns="91440" bIns="45720" rtlCol="0" anchor="t">
            <a:normAutofit fontScale="25000" lnSpcReduction="20000"/>
          </a:bodyPr>
          <a:lstStyle/>
          <a:p>
            <a:pPr marL="0" indent="0">
              <a:lnSpc>
                <a:spcPts val="1560"/>
              </a:lnSpc>
              <a:buNone/>
            </a:pPr>
            <a:r>
              <a:rPr lang="en-US" sz="5600" b="1" u="sng" dirty="0"/>
              <a:t>Chester High School</a:t>
            </a:r>
            <a:endParaRPr lang="en-US" sz="5600" u="sng" dirty="0"/>
          </a:p>
          <a:p>
            <a:pPr marL="0" indent="0">
              <a:lnSpc>
                <a:spcPts val="1560"/>
              </a:lnSpc>
              <a:buNone/>
            </a:pPr>
            <a:r>
              <a:rPr lang="en-US" sz="5600" b="1"/>
              <a:t>(9 – 12 Grade)</a:t>
            </a:r>
          </a:p>
          <a:p>
            <a:pPr marL="0" indent="0">
              <a:lnSpc>
                <a:spcPts val="1560"/>
              </a:lnSpc>
              <a:buNone/>
            </a:pPr>
            <a:r>
              <a:rPr lang="en-US" sz="5600" b="1" dirty="0"/>
              <a:t>Principal: Pearl Cameron</a:t>
            </a:r>
            <a:endParaRPr lang="en-US" sz="5600" dirty="0"/>
          </a:p>
          <a:p>
            <a:pPr marL="0" indent="0">
              <a:lnSpc>
                <a:spcPts val="1560"/>
              </a:lnSpc>
              <a:buNone/>
            </a:pPr>
            <a:endParaRPr lang="en-US" sz="5600"/>
          </a:p>
          <a:p>
            <a:pPr marL="0" indent="0">
              <a:lnSpc>
                <a:spcPts val="1560"/>
              </a:lnSpc>
              <a:buNone/>
            </a:pPr>
            <a:r>
              <a:rPr lang="en-US" sz="5600"/>
              <a:t>200 West 9TH Street</a:t>
            </a:r>
          </a:p>
          <a:p>
            <a:pPr marL="0" indent="0">
              <a:lnSpc>
                <a:spcPts val="1560"/>
              </a:lnSpc>
              <a:buNone/>
            </a:pPr>
            <a:r>
              <a:rPr lang="en-US" sz="5600"/>
              <a:t>Chester, PA 19013</a:t>
            </a:r>
          </a:p>
          <a:p>
            <a:pPr marL="0" indent="0">
              <a:lnSpc>
                <a:spcPts val="1560"/>
              </a:lnSpc>
              <a:buNone/>
            </a:pPr>
            <a:r>
              <a:rPr lang="en-US" sz="5600"/>
              <a:t>Phone: (610) 447-3600</a:t>
            </a:r>
          </a:p>
          <a:p>
            <a:pPr marL="0" indent="0">
              <a:lnSpc>
                <a:spcPts val="1560"/>
              </a:lnSpc>
              <a:buNone/>
            </a:pPr>
            <a:endParaRPr lang="en-US" sz="5600" dirty="0"/>
          </a:p>
          <a:p>
            <a:endParaRPr lang="en-US"/>
          </a:p>
        </p:txBody>
      </p:sp>
      <p:sp>
        <p:nvSpPr>
          <p:cNvPr id="4" name="Content Placeholder 3">
            <a:extLst>
              <a:ext uri="{FF2B5EF4-FFF2-40B4-BE49-F238E27FC236}">
                <a16:creationId xmlns:a16="http://schemas.microsoft.com/office/drawing/2014/main" id="{3FFA3F89-D34C-485D-9078-4CB21EB14003}"/>
              </a:ext>
            </a:extLst>
          </p:cNvPr>
          <p:cNvSpPr>
            <a:spLocks noGrp="1"/>
          </p:cNvSpPr>
          <p:nvPr>
            <p:ph sz="half" idx="2"/>
          </p:nvPr>
        </p:nvSpPr>
        <p:spPr>
          <a:xfrm>
            <a:off x="5163804" y="3626805"/>
            <a:ext cx="6272022" cy="2170037"/>
          </a:xfrm>
        </p:spPr>
        <p:txBody>
          <a:bodyPr vert="horz" lIns="91440" tIns="45720" rIns="91440" bIns="45720" rtlCol="0" anchor="t">
            <a:normAutofit fontScale="25000" lnSpcReduction="20000"/>
          </a:bodyPr>
          <a:lstStyle/>
          <a:p>
            <a:pPr marL="0" indent="0">
              <a:lnSpc>
                <a:spcPts val="1560"/>
              </a:lnSpc>
              <a:buNone/>
            </a:pPr>
            <a:r>
              <a:rPr lang="en-US" sz="5600" b="1" u="sng"/>
              <a:t>Stem Academy</a:t>
            </a:r>
            <a:endParaRPr lang="en-US" sz="5600" u="sng"/>
          </a:p>
          <a:p>
            <a:pPr marL="0" indent="0">
              <a:lnSpc>
                <a:spcPts val="1560"/>
              </a:lnSpc>
              <a:buNone/>
            </a:pPr>
            <a:r>
              <a:rPr lang="en-US" sz="5600" b="1"/>
              <a:t>(9-12 Grade)</a:t>
            </a:r>
          </a:p>
          <a:p>
            <a:pPr marL="0" indent="0">
              <a:lnSpc>
                <a:spcPts val="1560"/>
              </a:lnSpc>
              <a:buNone/>
            </a:pPr>
            <a:r>
              <a:rPr lang="en-US" sz="5600" b="1" dirty="0"/>
              <a:t>Principal: </a:t>
            </a:r>
            <a:r>
              <a:rPr lang="en-US" sz="5600" b="1"/>
              <a:t>Brendan Bell</a:t>
            </a:r>
          </a:p>
          <a:p>
            <a:pPr marL="0" indent="0">
              <a:lnSpc>
                <a:spcPts val="1560"/>
              </a:lnSpc>
              <a:buNone/>
            </a:pPr>
            <a:endParaRPr lang="en-US" sz="5600"/>
          </a:p>
          <a:p>
            <a:pPr marL="0" indent="0">
              <a:lnSpc>
                <a:spcPts val="1560"/>
              </a:lnSpc>
              <a:buNone/>
            </a:pPr>
            <a:r>
              <a:rPr lang="en-US" sz="5600"/>
              <a:t>1100 W 10TH Street</a:t>
            </a:r>
          </a:p>
          <a:p>
            <a:pPr marL="0" indent="0">
              <a:lnSpc>
                <a:spcPts val="1560"/>
              </a:lnSpc>
              <a:buNone/>
            </a:pPr>
            <a:r>
              <a:rPr lang="en-US" sz="5600"/>
              <a:t>Chester, PA 19013</a:t>
            </a:r>
          </a:p>
          <a:p>
            <a:pPr marL="0" indent="0">
              <a:lnSpc>
                <a:spcPts val="1560"/>
              </a:lnSpc>
              <a:buNone/>
            </a:pPr>
            <a:r>
              <a:rPr lang="en-US" sz="5600"/>
              <a:t>Phone: (610) 447-3650</a:t>
            </a:r>
          </a:p>
          <a:p>
            <a:pPr marL="0" indent="0">
              <a:lnSpc>
                <a:spcPts val="1560"/>
              </a:lnSpc>
              <a:buNone/>
            </a:pPr>
            <a:endParaRPr lang="en-US" sz="5600" dirty="0"/>
          </a:p>
          <a:p>
            <a:endParaRPr lang="en-US"/>
          </a:p>
        </p:txBody>
      </p:sp>
      <p:pic>
        <p:nvPicPr>
          <p:cNvPr id="5" name="Picture 4"/>
          <p:cNvPicPr>
            <a:picLocks noChangeAspect="1"/>
          </p:cNvPicPr>
          <p:nvPr/>
        </p:nvPicPr>
        <p:blipFill>
          <a:blip r:embed="rId2"/>
          <a:stretch>
            <a:fillRect/>
          </a:stretch>
        </p:blipFill>
        <p:spPr>
          <a:xfrm>
            <a:off x="8253297" y="1620497"/>
            <a:ext cx="3372203" cy="2798683"/>
          </a:xfrm>
          <a:prstGeom prst="rect">
            <a:avLst/>
          </a:prstGeom>
        </p:spPr>
      </p:pic>
    </p:spTree>
    <p:extLst>
      <p:ext uri="{BB962C8B-B14F-4D97-AF65-F5344CB8AC3E}">
        <p14:creationId xmlns:p14="http://schemas.microsoft.com/office/powerpoint/2010/main" val="48587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485C-2A05-4472-902A-39ADB40F02DE}"/>
              </a:ext>
            </a:extLst>
          </p:cNvPr>
          <p:cNvSpPr>
            <a:spLocks noGrp="1"/>
          </p:cNvSpPr>
          <p:nvPr>
            <p:ph type="title"/>
          </p:nvPr>
        </p:nvSpPr>
        <p:spPr/>
        <p:txBody>
          <a:bodyPr/>
          <a:lstStyle/>
          <a:p>
            <a:r>
              <a:rPr lang="en-US"/>
              <a:t>SCHOOLS</a:t>
            </a:r>
          </a:p>
        </p:txBody>
      </p:sp>
      <p:sp>
        <p:nvSpPr>
          <p:cNvPr id="3" name="Content Placeholder 2">
            <a:extLst>
              <a:ext uri="{FF2B5EF4-FFF2-40B4-BE49-F238E27FC236}">
                <a16:creationId xmlns:a16="http://schemas.microsoft.com/office/drawing/2014/main" id="{F7693B7A-57EB-4E5D-890D-D50545CAA979}"/>
              </a:ext>
            </a:extLst>
          </p:cNvPr>
          <p:cNvSpPr>
            <a:spLocks noGrp="1"/>
          </p:cNvSpPr>
          <p:nvPr>
            <p:ph sz="half" idx="1"/>
          </p:nvPr>
        </p:nvSpPr>
        <p:spPr>
          <a:xfrm>
            <a:off x="5118447" y="528867"/>
            <a:ext cx="6269591" cy="2746348"/>
          </a:xfrm>
        </p:spPr>
        <p:txBody>
          <a:bodyPr vert="horz" lIns="91440" tIns="45720" rIns="91440" bIns="45720" rtlCol="0" anchor="t">
            <a:normAutofit/>
          </a:bodyPr>
          <a:lstStyle/>
          <a:p>
            <a:pPr marL="0" indent="0">
              <a:lnSpc>
                <a:spcPts val="1560"/>
              </a:lnSpc>
              <a:buNone/>
            </a:pPr>
            <a:r>
              <a:rPr lang="en-US" sz="1400" b="1" u="sng"/>
              <a:t>Toby Farms Intermediate School</a:t>
            </a:r>
            <a:endParaRPr lang="en-US" sz="1400" u="sng"/>
          </a:p>
          <a:p>
            <a:pPr marL="0" indent="0">
              <a:lnSpc>
                <a:spcPts val="1560"/>
              </a:lnSpc>
              <a:buNone/>
            </a:pPr>
            <a:r>
              <a:rPr lang="en-US" sz="1400" b="1"/>
              <a:t>(6-8 Grade)</a:t>
            </a:r>
          </a:p>
          <a:p>
            <a:pPr marL="0" indent="0">
              <a:lnSpc>
                <a:spcPts val="1560"/>
              </a:lnSpc>
              <a:buNone/>
            </a:pPr>
            <a:r>
              <a:rPr lang="en-US" sz="1400" b="1"/>
              <a:t>Principal: LaMonte Popley</a:t>
            </a:r>
            <a:endParaRPr lang="en-US" sz="1400"/>
          </a:p>
          <a:p>
            <a:pPr marL="0" indent="0">
              <a:lnSpc>
                <a:spcPts val="1560"/>
              </a:lnSpc>
              <a:buNone/>
            </a:pPr>
            <a:endParaRPr lang="en-US" sz="1400"/>
          </a:p>
          <a:p>
            <a:pPr marL="0" indent="0">
              <a:lnSpc>
                <a:spcPts val="1560"/>
              </a:lnSpc>
              <a:buNone/>
            </a:pPr>
            <a:r>
              <a:rPr lang="en-US" sz="1400"/>
              <a:t>201 Bridgewater RD</a:t>
            </a:r>
          </a:p>
          <a:p>
            <a:pPr marL="0" indent="0">
              <a:lnSpc>
                <a:spcPts val="1560"/>
              </a:lnSpc>
              <a:buNone/>
            </a:pPr>
            <a:r>
              <a:rPr lang="en-US" sz="1400"/>
              <a:t>Brookhaven, PA 19015</a:t>
            </a:r>
          </a:p>
          <a:p>
            <a:pPr marL="0" indent="0">
              <a:lnSpc>
                <a:spcPts val="1560"/>
              </a:lnSpc>
              <a:buNone/>
            </a:pPr>
            <a:r>
              <a:rPr lang="en-US" sz="1400"/>
              <a:t>Phone: (610) 447-3815</a:t>
            </a:r>
          </a:p>
          <a:p>
            <a:pPr marL="0" indent="0">
              <a:lnSpc>
                <a:spcPts val="1560"/>
              </a:lnSpc>
              <a:buNone/>
            </a:pPr>
            <a:endParaRPr lang="en-US" sz="1400" dirty="0"/>
          </a:p>
          <a:p>
            <a:endParaRPr lang="en-US"/>
          </a:p>
        </p:txBody>
      </p:sp>
      <p:sp>
        <p:nvSpPr>
          <p:cNvPr id="4" name="Content Placeholder 3">
            <a:extLst>
              <a:ext uri="{FF2B5EF4-FFF2-40B4-BE49-F238E27FC236}">
                <a16:creationId xmlns:a16="http://schemas.microsoft.com/office/drawing/2014/main" id="{B840570A-A56B-4488-BCCE-ADF6264DC6D3}"/>
              </a:ext>
            </a:extLst>
          </p:cNvPr>
          <p:cNvSpPr>
            <a:spLocks noGrp="1"/>
          </p:cNvSpPr>
          <p:nvPr>
            <p:ph sz="half" idx="2"/>
          </p:nvPr>
        </p:nvSpPr>
        <p:spPr>
          <a:xfrm>
            <a:off x="5118447" y="3672161"/>
            <a:ext cx="6272022" cy="2678763"/>
          </a:xfrm>
        </p:spPr>
        <p:txBody>
          <a:bodyPr vert="horz" lIns="91440" tIns="45720" rIns="91440" bIns="45720" rtlCol="0" anchor="t">
            <a:normAutofit/>
          </a:bodyPr>
          <a:lstStyle/>
          <a:p>
            <a:pPr marL="0" indent="0">
              <a:lnSpc>
                <a:spcPts val="1560"/>
              </a:lnSpc>
              <a:buNone/>
            </a:pPr>
            <a:r>
              <a:rPr lang="en-US" sz="1400" b="1" u="sng"/>
              <a:t>Main Street Elementary</a:t>
            </a:r>
            <a:endParaRPr lang="en-US" sz="1400" u="sng"/>
          </a:p>
          <a:p>
            <a:pPr marL="0" indent="0">
              <a:lnSpc>
                <a:spcPts val="1560"/>
              </a:lnSpc>
              <a:buNone/>
            </a:pPr>
            <a:r>
              <a:rPr lang="en-US" sz="1400" b="1"/>
              <a:t>(Pre-K</a:t>
            </a:r>
            <a:r>
              <a:rPr lang="en-US" sz="1400" b="1" dirty="0"/>
              <a:t> - 5 Grade)</a:t>
            </a:r>
          </a:p>
          <a:p>
            <a:pPr marL="0" indent="0">
              <a:lnSpc>
                <a:spcPts val="1560"/>
              </a:lnSpc>
              <a:buNone/>
            </a:pPr>
            <a:r>
              <a:rPr lang="en-US" sz="1400" b="1"/>
              <a:t>Principal: Darenell Medley</a:t>
            </a:r>
            <a:endParaRPr lang="en-US" sz="1400"/>
          </a:p>
          <a:p>
            <a:pPr marL="0" indent="0">
              <a:lnSpc>
                <a:spcPts val="1560"/>
              </a:lnSpc>
              <a:buNone/>
            </a:pPr>
            <a:endParaRPr lang="en-US" sz="1400"/>
          </a:p>
          <a:p>
            <a:pPr marL="0" indent="0">
              <a:lnSpc>
                <a:spcPts val="1560"/>
              </a:lnSpc>
              <a:buNone/>
            </a:pPr>
            <a:r>
              <a:rPr lang="en-US" sz="1400"/>
              <a:t>704 Main Street</a:t>
            </a:r>
          </a:p>
          <a:p>
            <a:pPr marL="0" indent="0">
              <a:lnSpc>
                <a:spcPts val="1560"/>
              </a:lnSpc>
              <a:buNone/>
            </a:pPr>
            <a:r>
              <a:rPr lang="en-US" sz="1400"/>
              <a:t>Upland, PA 19015</a:t>
            </a:r>
          </a:p>
          <a:p>
            <a:pPr marL="0" indent="0">
              <a:lnSpc>
                <a:spcPts val="1560"/>
              </a:lnSpc>
              <a:buNone/>
            </a:pPr>
            <a:r>
              <a:rPr lang="en-US" sz="1400"/>
              <a:t>Phone: (610) 447-3685</a:t>
            </a:r>
          </a:p>
          <a:p>
            <a:pPr marL="0" indent="0">
              <a:lnSpc>
                <a:spcPts val="1560"/>
              </a:lnSpc>
              <a:buNone/>
            </a:pPr>
            <a:endParaRPr lang="en-US" sz="1400" dirty="0"/>
          </a:p>
          <a:p>
            <a:endParaRPr lang="en-US"/>
          </a:p>
        </p:txBody>
      </p:sp>
      <p:pic>
        <p:nvPicPr>
          <p:cNvPr id="5" name="Picture 4"/>
          <p:cNvPicPr>
            <a:picLocks noChangeAspect="1"/>
          </p:cNvPicPr>
          <p:nvPr/>
        </p:nvPicPr>
        <p:blipFill>
          <a:blip r:embed="rId2"/>
          <a:stretch>
            <a:fillRect/>
          </a:stretch>
        </p:blipFill>
        <p:spPr>
          <a:xfrm>
            <a:off x="7936576" y="2052268"/>
            <a:ext cx="3973726" cy="2952179"/>
          </a:xfrm>
          <a:prstGeom prst="rect">
            <a:avLst/>
          </a:prstGeom>
        </p:spPr>
      </p:pic>
    </p:spTree>
    <p:extLst>
      <p:ext uri="{BB962C8B-B14F-4D97-AF65-F5344CB8AC3E}">
        <p14:creationId xmlns:p14="http://schemas.microsoft.com/office/powerpoint/2010/main" val="426164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485C-2A05-4472-902A-39ADB40F02DE}"/>
              </a:ext>
            </a:extLst>
          </p:cNvPr>
          <p:cNvSpPr>
            <a:spLocks noGrp="1"/>
          </p:cNvSpPr>
          <p:nvPr>
            <p:ph type="title"/>
          </p:nvPr>
        </p:nvSpPr>
        <p:spPr/>
        <p:txBody>
          <a:bodyPr/>
          <a:lstStyle/>
          <a:p>
            <a:r>
              <a:rPr lang="en-US"/>
              <a:t>SCHOOLS</a:t>
            </a:r>
          </a:p>
        </p:txBody>
      </p:sp>
      <p:sp>
        <p:nvSpPr>
          <p:cNvPr id="3" name="Content Placeholder 2">
            <a:extLst>
              <a:ext uri="{FF2B5EF4-FFF2-40B4-BE49-F238E27FC236}">
                <a16:creationId xmlns:a16="http://schemas.microsoft.com/office/drawing/2014/main" id="{F7693B7A-57EB-4E5D-890D-D50545CAA979}"/>
              </a:ext>
            </a:extLst>
          </p:cNvPr>
          <p:cNvSpPr>
            <a:spLocks noGrp="1"/>
          </p:cNvSpPr>
          <p:nvPr>
            <p:ph sz="half" idx="1"/>
          </p:nvPr>
        </p:nvSpPr>
        <p:spPr>
          <a:xfrm>
            <a:off x="5118447" y="528867"/>
            <a:ext cx="6269591" cy="2746348"/>
          </a:xfrm>
        </p:spPr>
        <p:txBody>
          <a:bodyPr vert="horz" lIns="91440" tIns="45720" rIns="91440" bIns="45720" rtlCol="0" anchor="t">
            <a:normAutofit/>
          </a:bodyPr>
          <a:lstStyle/>
          <a:p>
            <a:pPr marL="0" indent="0">
              <a:lnSpc>
                <a:spcPts val="1560"/>
              </a:lnSpc>
              <a:buNone/>
            </a:pPr>
            <a:r>
              <a:rPr lang="en-US" sz="1400" b="1" u="sng"/>
              <a:t>Chester Upland School of the Arts</a:t>
            </a:r>
            <a:endParaRPr lang="en-US" sz="1400" u="sng"/>
          </a:p>
          <a:p>
            <a:pPr marL="0" indent="0">
              <a:lnSpc>
                <a:spcPts val="1560"/>
              </a:lnSpc>
              <a:buNone/>
            </a:pPr>
            <a:r>
              <a:rPr lang="en-US" sz="1400" b="1"/>
              <a:t>(Pre-K – 5 Grade)</a:t>
            </a:r>
          </a:p>
          <a:p>
            <a:pPr marL="0" indent="0">
              <a:lnSpc>
                <a:spcPts val="1560"/>
              </a:lnSpc>
              <a:buNone/>
            </a:pPr>
            <a:r>
              <a:rPr lang="en-US" sz="1400" b="1"/>
              <a:t>Principal: Rene Garner</a:t>
            </a:r>
            <a:endParaRPr lang="en-US" sz="1400"/>
          </a:p>
          <a:p>
            <a:pPr marL="0" indent="0">
              <a:lnSpc>
                <a:spcPts val="1560"/>
              </a:lnSpc>
              <a:buNone/>
            </a:pPr>
            <a:endParaRPr lang="en-US" sz="1400"/>
          </a:p>
          <a:p>
            <a:pPr marL="0" indent="0">
              <a:lnSpc>
                <a:spcPts val="1560"/>
              </a:lnSpc>
              <a:buNone/>
            </a:pPr>
            <a:r>
              <a:rPr lang="en-US" sz="1400"/>
              <a:t>501 W. 9TH Street</a:t>
            </a:r>
          </a:p>
          <a:p>
            <a:pPr marL="0" indent="0">
              <a:lnSpc>
                <a:spcPts val="1560"/>
              </a:lnSpc>
              <a:buNone/>
            </a:pPr>
            <a:r>
              <a:rPr lang="en-US" sz="1400"/>
              <a:t>Chester, PA 19013</a:t>
            </a:r>
          </a:p>
          <a:p>
            <a:pPr marL="0" indent="0">
              <a:lnSpc>
                <a:spcPts val="1560"/>
              </a:lnSpc>
              <a:buNone/>
            </a:pPr>
            <a:r>
              <a:rPr lang="en-US" sz="1400"/>
              <a:t>Phone: (610) 447-7777</a:t>
            </a:r>
          </a:p>
          <a:p>
            <a:pPr marL="0" indent="0">
              <a:lnSpc>
                <a:spcPts val="1560"/>
              </a:lnSpc>
              <a:buNone/>
            </a:pPr>
            <a:endParaRPr lang="en-US" sz="1400" dirty="0"/>
          </a:p>
          <a:p>
            <a:endParaRPr lang="en-US"/>
          </a:p>
        </p:txBody>
      </p:sp>
      <p:sp>
        <p:nvSpPr>
          <p:cNvPr id="4" name="Content Placeholder 3">
            <a:extLst>
              <a:ext uri="{FF2B5EF4-FFF2-40B4-BE49-F238E27FC236}">
                <a16:creationId xmlns:a16="http://schemas.microsoft.com/office/drawing/2014/main" id="{B840570A-A56B-4488-BCCE-ADF6264DC6D3}"/>
              </a:ext>
            </a:extLst>
          </p:cNvPr>
          <p:cNvSpPr>
            <a:spLocks noGrp="1"/>
          </p:cNvSpPr>
          <p:nvPr>
            <p:ph sz="half" idx="2"/>
          </p:nvPr>
        </p:nvSpPr>
        <p:spPr>
          <a:xfrm>
            <a:off x="5118447" y="3672161"/>
            <a:ext cx="6272022" cy="2678763"/>
          </a:xfrm>
        </p:spPr>
        <p:txBody>
          <a:bodyPr vert="horz" lIns="91440" tIns="45720" rIns="91440" bIns="45720" rtlCol="0" anchor="t">
            <a:normAutofit/>
          </a:bodyPr>
          <a:lstStyle/>
          <a:p>
            <a:pPr marL="0" indent="0">
              <a:lnSpc>
                <a:spcPts val="1560"/>
              </a:lnSpc>
              <a:buNone/>
            </a:pPr>
            <a:r>
              <a:rPr lang="en-US" sz="1400" b="1" u="sng"/>
              <a:t>Stetser Elementary</a:t>
            </a:r>
            <a:endParaRPr lang="en-US" sz="1400" u="sng"/>
          </a:p>
          <a:p>
            <a:pPr marL="0" indent="0">
              <a:lnSpc>
                <a:spcPts val="1560"/>
              </a:lnSpc>
              <a:buNone/>
            </a:pPr>
            <a:r>
              <a:rPr lang="en-US" sz="1400" b="1" dirty="0"/>
              <a:t>(Pre-K</a:t>
            </a:r>
            <a:r>
              <a:rPr lang="en-US" sz="1400" b="1"/>
              <a:t> - 6 Grade)</a:t>
            </a:r>
          </a:p>
          <a:p>
            <a:pPr marL="0" indent="0">
              <a:lnSpc>
                <a:spcPts val="1560"/>
              </a:lnSpc>
              <a:buNone/>
            </a:pPr>
            <a:r>
              <a:rPr lang="en-US" sz="1400" b="1"/>
              <a:t>Principal: Dr. Lavada Green</a:t>
            </a:r>
            <a:endParaRPr lang="en-US" sz="1400"/>
          </a:p>
          <a:p>
            <a:pPr marL="0" indent="0">
              <a:lnSpc>
                <a:spcPts val="1560"/>
              </a:lnSpc>
              <a:buNone/>
            </a:pPr>
            <a:endParaRPr lang="en-US" sz="1400"/>
          </a:p>
          <a:p>
            <a:pPr marL="0" indent="0">
              <a:lnSpc>
                <a:spcPts val="1560"/>
              </a:lnSpc>
              <a:buNone/>
            </a:pPr>
            <a:r>
              <a:rPr lang="en-US" sz="1400"/>
              <a:t>808 E 17TH Street</a:t>
            </a:r>
          </a:p>
          <a:p>
            <a:pPr marL="0" indent="0">
              <a:lnSpc>
                <a:spcPts val="1560"/>
              </a:lnSpc>
              <a:buNone/>
            </a:pPr>
            <a:r>
              <a:rPr lang="en-US" sz="1400"/>
              <a:t>Chester, PA 19013</a:t>
            </a:r>
          </a:p>
          <a:p>
            <a:pPr marL="0" indent="0">
              <a:lnSpc>
                <a:spcPts val="1560"/>
              </a:lnSpc>
              <a:buNone/>
            </a:pPr>
            <a:r>
              <a:rPr lang="en-US" sz="1400"/>
              <a:t>Phone: (610) 447-3795</a:t>
            </a:r>
          </a:p>
          <a:p>
            <a:pPr marL="0" indent="0">
              <a:lnSpc>
                <a:spcPts val="1560"/>
              </a:lnSpc>
              <a:buNone/>
            </a:pPr>
            <a:endParaRPr lang="en-US" sz="1400" dirty="0"/>
          </a:p>
          <a:p>
            <a:endParaRPr lang="en-US"/>
          </a:p>
        </p:txBody>
      </p:sp>
      <p:pic>
        <p:nvPicPr>
          <p:cNvPr id="5" name="Picture 4"/>
          <p:cNvPicPr>
            <a:picLocks noChangeAspect="1"/>
          </p:cNvPicPr>
          <p:nvPr/>
        </p:nvPicPr>
        <p:blipFill>
          <a:blip r:embed="rId2"/>
          <a:stretch>
            <a:fillRect/>
          </a:stretch>
        </p:blipFill>
        <p:spPr>
          <a:xfrm>
            <a:off x="7591295" y="1708968"/>
            <a:ext cx="4121704" cy="2045042"/>
          </a:xfrm>
          <a:prstGeom prst="rect">
            <a:avLst/>
          </a:prstGeom>
        </p:spPr>
      </p:pic>
    </p:spTree>
    <p:extLst>
      <p:ext uri="{BB962C8B-B14F-4D97-AF65-F5344CB8AC3E}">
        <p14:creationId xmlns:p14="http://schemas.microsoft.com/office/powerpoint/2010/main" val="308542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52A2-3680-4913-A8A0-58FC0118CA7E}"/>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Administration Building</a:t>
            </a:r>
          </a:p>
        </p:txBody>
      </p:sp>
      <p:sp>
        <p:nvSpPr>
          <p:cNvPr id="5" name="Content Placeholder 4">
            <a:extLst>
              <a:ext uri="{FF2B5EF4-FFF2-40B4-BE49-F238E27FC236}">
                <a16:creationId xmlns:a16="http://schemas.microsoft.com/office/drawing/2014/main" id="{AC7D9D7D-A65B-4387-9B8A-005CED3C3B1A}"/>
              </a:ext>
            </a:extLst>
          </p:cNvPr>
          <p:cNvSpPr>
            <a:spLocks noGrp="1"/>
          </p:cNvSpPr>
          <p:nvPr>
            <p:ph idx="1"/>
          </p:nvPr>
        </p:nvSpPr>
        <p:spPr>
          <a:xfrm>
            <a:off x="4983164" y="960120"/>
            <a:ext cx="5511800" cy="4171278"/>
          </a:xfrm>
        </p:spPr>
        <p:txBody>
          <a:bodyPr>
            <a:normAutofit/>
          </a:bodyPr>
          <a:lstStyle/>
          <a:p>
            <a:pPr marL="0" indent="0">
              <a:lnSpc>
                <a:spcPct val="110000"/>
              </a:lnSpc>
              <a:buNone/>
            </a:pPr>
            <a:r>
              <a:rPr lang="en-US" sz="1700" b="1"/>
              <a:t>Monique Hales, Special Initiatives</a:t>
            </a:r>
          </a:p>
          <a:p>
            <a:pPr marL="0" indent="0">
              <a:lnSpc>
                <a:spcPct val="110000"/>
              </a:lnSpc>
              <a:buNone/>
            </a:pPr>
            <a:r>
              <a:rPr lang="en-US" sz="1700"/>
              <a:t>Revenue Development ~ Federal Programs </a:t>
            </a:r>
          </a:p>
          <a:p>
            <a:pPr marL="0" indent="0">
              <a:lnSpc>
                <a:spcPct val="110000"/>
              </a:lnSpc>
              <a:buNone/>
            </a:pPr>
            <a:r>
              <a:rPr lang="en-US" sz="1700"/>
              <a:t> Administration Building </a:t>
            </a:r>
          </a:p>
          <a:p>
            <a:pPr marL="0" indent="0">
              <a:lnSpc>
                <a:spcPct val="110000"/>
              </a:lnSpc>
              <a:buNone/>
            </a:pPr>
            <a:r>
              <a:rPr lang="en-US" sz="1700"/>
              <a:t>232 West 9TH Street</a:t>
            </a:r>
          </a:p>
          <a:p>
            <a:pPr marL="0" indent="0">
              <a:lnSpc>
                <a:spcPct val="110000"/>
              </a:lnSpc>
              <a:buNone/>
            </a:pPr>
            <a:r>
              <a:rPr lang="en-US" sz="1700"/>
              <a:t>Chester, PA 19013</a:t>
            </a:r>
          </a:p>
          <a:p>
            <a:pPr marL="0" indent="0">
              <a:lnSpc>
                <a:spcPct val="110000"/>
              </a:lnSpc>
              <a:buNone/>
            </a:pPr>
            <a:r>
              <a:rPr lang="en-US" sz="1700"/>
              <a:t>E: </a:t>
            </a:r>
            <a:r>
              <a:rPr lang="en-US" sz="1700" dirty="0">
                <a:hlinkClick r:id="rId2"/>
              </a:rPr>
              <a:t>mhales@chesteruplandsd.org</a:t>
            </a:r>
            <a:endParaRPr lang="en-US" sz="1700" dirty="0"/>
          </a:p>
          <a:p>
            <a:pPr marL="0" indent="0">
              <a:lnSpc>
                <a:spcPct val="110000"/>
              </a:lnSpc>
              <a:buNone/>
            </a:pPr>
            <a:r>
              <a:rPr lang="en-US" sz="1700"/>
              <a:t>P: (610) 447-3618</a:t>
            </a:r>
          </a:p>
          <a:p>
            <a:pPr marL="0" indent="0">
              <a:lnSpc>
                <a:spcPct val="110000"/>
              </a:lnSpc>
              <a:buNone/>
            </a:pPr>
            <a:r>
              <a:rPr lang="en-US" sz="1700" b="1"/>
              <a:t>Dejuana Mosley, Account Specialist</a:t>
            </a:r>
          </a:p>
          <a:p>
            <a:pPr marL="0" indent="0">
              <a:lnSpc>
                <a:spcPct val="110000"/>
              </a:lnSpc>
              <a:buNone/>
            </a:pPr>
            <a:r>
              <a:rPr lang="en-US" sz="1700" dirty="0"/>
              <a:t>E: </a:t>
            </a:r>
            <a:r>
              <a:rPr lang="en-US" sz="1700" u="sng" dirty="0">
                <a:hlinkClick r:id="rId3"/>
              </a:rPr>
              <a:t>dmosley@chesteruplandsd.org</a:t>
            </a:r>
            <a:endParaRPr lang="en-US" sz="1700" dirty="0"/>
          </a:p>
          <a:p>
            <a:pPr marL="0" indent="0">
              <a:lnSpc>
                <a:spcPct val="110000"/>
              </a:lnSpc>
              <a:buNone/>
            </a:pPr>
            <a:r>
              <a:rPr lang="en-US" sz="1700"/>
              <a:t>P: (610)447-3632</a:t>
            </a:r>
          </a:p>
          <a:p>
            <a:pPr marL="0" indent="0">
              <a:lnSpc>
                <a:spcPct val="110000"/>
              </a:lnSpc>
              <a:buNone/>
            </a:pPr>
            <a:endParaRPr lang="en-US" sz="1700"/>
          </a:p>
        </p:txBody>
      </p:sp>
    </p:spTree>
    <p:extLst>
      <p:ext uri="{BB962C8B-B14F-4D97-AF65-F5344CB8AC3E}">
        <p14:creationId xmlns:p14="http://schemas.microsoft.com/office/powerpoint/2010/main" val="357069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41482-3273-4821-A62F-ABDC92664052}"/>
              </a:ext>
            </a:extLst>
          </p:cNvPr>
          <p:cNvSpPr>
            <a:spLocks noGrp="1"/>
          </p:cNvSpPr>
          <p:nvPr>
            <p:ph type="ctrTitle"/>
          </p:nvPr>
        </p:nvSpPr>
        <p:spPr>
          <a:xfrm>
            <a:off x="2062228" y="2182660"/>
            <a:ext cx="4299456" cy="2042725"/>
          </a:xfrm>
        </p:spPr>
        <p:txBody>
          <a:bodyPr>
            <a:normAutofit fontScale="90000"/>
          </a:bodyPr>
          <a:lstStyle/>
          <a:p>
            <a:br>
              <a:rPr lang="en-US" sz="2600" dirty="0"/>
            </a:br>
            <a:r>
              <a:rPr lang="en-US" sz="2600" dirty="0"/>
              <a:t> Please email questions about the Annual Title I Parent Meeting </a:t>
            </a:r>
            <a:r>
              <a:rPr lang="en-US" sz="2600"/>
              <a:t>presentation to</a:t>
            </a:r>
            <a:br>
              <a:rPr lang="en-US" sz="2600" dirty="0">
                <a:cs typeface="Calibri Light"/>
              </a:rPr>
            </a:br>
            <a:r>
              <a:rPr lang="en-US" sz="2600"/>
              <a:t>mhales@chesteruplandsd.org </a:t>
            </a:r>
            <a:br>
              <a:rPr lang="en-US" sz="2600" dirty="0"/>
            </a:br>
            <a:endParaRPr lang="en-US" sz="2600"/>
          </a:p>
        </p:txBody>
      </p:sp>
      <p:pic>
        <p:nvPicPr>
          <p:cNvPr id="105" name="Graphic 104" descr="Email">
            <a:extLst>
              <a:ext uri="{FF2B5EF4-FFF2-40B4-BE49-F238E27FC236}">
                <a16:creationId xmlns:a16="http://schemas.microsoft.com/office/drawing/2014/main" id="{078CD07A-9A5B-417B-A40E-1FE05C02E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7889" y="701536"/>
            <a:ext cx="5464072" cy="5464072"/>
          </a:xfrm>
          <a:prstGeom prst="rect">
            <a:avLst/>
          </a:prstGeom>
          <a:ln w="9525">
            <a:noFill/>
          </a:ln>
        </p:spPr>
      </p:pic>
    </p:spTree>
    <p:extLst>
      <p:ext uri="{BB962C8B-B14F-4D97-AF65-F5344CB8AC3E}">
        <p14:creationId xmlns:p14="http://schemas.microsoft.com/office/powerpoint/2010/main" val="35615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964B-6B1B-4F5F-8354-6ECB4E0E7304}"/>
              </a:ext>
            </a:extLst>
          </p:cNvPr>
          <p:cNvSpPr>
            <a:spLocks noGrp="1"/>
          </p:cNvSpPr>
          <p:nvPr>
            <p:ph type="title"/>
          </p:nvPr>
        </p:nvSpPr>
        <p:spPr/>
        <p:txBody>
          <a:bodyPr>
            <a:normAutofit fontScale="90000"/>
          </a:bodyPr>
          <a:lstStyle/>
          <a:p>
            <a:r>
              <a:rPr lang="en-US"/>
              <a:t>Title I Overview</a:t>
            </a:r>
            <a:br>
              <a:rPr lang="en-US"/>
            </a:br>
            <a:br>
              <a:rPr lang="en-US"/>
            </a:br>
            <a:r>
              <a:rPr lang="en-US"/>
              <a:t>Title I, Part A: Improving Basic Programs</a:t>
            </a:r>
          </a:p>
        </p:txBody>
      </p:sp>
      <p:graphicFrame>
        <p:nvGraphicFramePr>
          <p:cNvPr id="5" name="Content Placeholder 2">
            <a:extLst>
              <a:ext uri="{FF2B5EF4-FFF2-40B4-BE49-F238E27FC236}">
                <a16:creationId xmlns:a16="http://schemas.microsoft.com/office/drawing/2014/main" id="{41792591-623E-49EA-AFF9-95BA025AE184}"/>
              </a:ext>
            </a:extLst>
          </p:cNvPr>
          <p:cNvGraphicFramePr>
            <a:graphicFrameLocks noGrp="1"/>
          </p:cNvGraphicFramePr>
          <p:nvPr>
            <p:ph idx="1"/>
            <p:extLst>
              <p:ext uri="{D42A27DB-BD31-4B8C-83A1-F6EECF244321}">
                <p14:modId xmlns:p14="http://schemas.microsoft.com/office/powerpoint/2010/main" val="2505111113"/>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077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E240-A156-4F60-AEAF-ADB9EC2CD005}"/>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pPr>
            <a:r>
              <a:rPr lang="en-US">
                <a:solidFill>
                  <a:schemeClr val="tx2"/>
                </a:solidFill>
              </a:rPr>
              <a:t>THANK YOU!</a:t>
            </a:r>
          </a:p>
        </p:txBody>
      </p:sp>
      <p:pic>
        <p:nvPicPr>
          <p:cNvPr id="3" name="Picture 2"/>
          <p:cNvPicPr>
            <a:picLocks noChangeAspect="1"/>
          </p:cNvPicPr>
          <p:nvPr/>
        </p:nvPicPr>
        <p:blipFill rotWithShape="1">
          <a:blip r:embed="rId2"/>
          <a:srcRect l="9840" r="11713" b="-2"/>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88167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874928" y="1134142"/>
            <a:ext cx="3456122" cy="4589717"/>
          </a:xfrm>
        </p:spPr>
        <p:txBody>
          <a:bodyPr>
            <a:normAutofit/>
          </a:bodyPr>
          <a:lstStyle/>
          <a:p>
            <a:pPr algn="l"/>
            <a:r>
              <a:rPr lang="en-US" sz="4800"/>
              <a:t>Annual Parent Meetings</a:t>
            </a:r>
          </a:p>
        </p:txBody>
      </p:sp>
      <p:sp>
        <p:nvSpPr>
          <p:cNvPr id="3" name="Content Placeholder 2"/>
          <p:cNvSpPr>
            <a:spLocks noGrp="1"/>
          </p:cNvSpPr>
          <p:nvPr>
            <p:ph idx="1"/>
          </p:nvPr>
        </p:nvSpPr>
        <p:spPr>
          <a:xfrm>
            <a:off x="798577" y="803186"/>
            <a:ext cx="5427137" cy="5248622"/>
          </a:xfrm>
        </p:spPr>
        <p:txBody>
          <a:bodyPr>
            <a:normAutofit/>
          </a:bodyPr>
          <a:lstStyle/>
          <a:p>
            <a:r>
              <a:rPr lang="en-US" sz="1600"/>
              <a:t>Federal guidelines require Title I schools to hold an Annual Parent Meeting to explain and discuss Title I Schoolwide programs and requirements. </a:t>
            </a:r>
          </a:p>
        </p:txBody>
      </p:sp>
    </p:spTree>
    <p:extLst>
      <p:ext uri="{BB962C8B-B14F-4D97-AF65-F5344CB8AC3E}">
        <p14:creationId xmlns:p14="http://schemas.microsoft.com/office/powerpoint/2010/main" val="341049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874928" y="1134142"/>
            <a:ext cx="3456122" cy="4589717"/>
          </a:xfrm>
        </p:spPr>
        <p:txBody>
          <a:bodyPr>
            <a:normAutofit/>
          </a:bodyPr>
          <a:lstStyle/>
          <a:p>
            <a:pPr algn="l"/>
            <a:r>
              <a:rPr lang="en-US" sz="4800"/>
              <a:t>What is a </a:t>
            </a:r>
            <a:br>
              <a:rPr lang="en-US" sz="4800"/>
            </a:br>
            <a:r>
              <a:rPr lang="en-US" sz="4800"/>
              <a:t>Title I School?</a:t>
            </a:r>
          </a:p>
        </p:txBody>
      </p:sp>
      <p:sp>
        <p:nvSpPr>
          <p:cNvPr id="3" name="Content Placeholder 2"/>
          <p:cNvSpPr>
            <a:spLocks noGrp="1"/>
          </p:cNvSpPr>
          <p:nvPr>
            <p:ph idx="1"/>
          </p:nvPr>
        </p:nvSpPr>
        <p:spPr>
          <a:xfrm>
            <a:off x="500921" y="279312"/>
            <a:ext cx="6153417" cy="6046339"/>
          </a:xfrm>
        </p:spPr>
        <p:txBody>
          <a:bodyPr>
            <a:normAutofit/>
          </a:bodyPr>
          <a:lstStyle/>
          <a:p>
            <a:r>
              <a:rPr lang="en-US" sz="1600"/>
              <a:t>Being a Title I, Part A school means receiving federal funding (Title I, Part A dollars) to supplement the school’s existing programs. These dollars can be used to support programs in the following ways: </a:t>
            </a:r>
          </a:p>
          <a:p>
            <a:pPr lvl="1"/>
            <a:r>
              <a:rPr lang="en-US"/>
              <a:t>Identifying students experiencing academic difficulties and providing timely assistance to help these students meet the State’s challenging content standards</a:t>
            </a:r>
          </a:p>
          <a:p>
            <a:pPr lvl="1"/>
            <a:r>
              <a:rPr lang="en-US"/>
              <a:t>Purchasing supplemental resources: staff salaries, programs, materials, and supplies</a:t>
            </a:r>
          </a:p>
          <a:p>
            <a:pPr lvl="1"/>
            <a:r>
              <a:rPr lang="en-US"/>
              <a:t>Conducting parent and family engagement meetings, trainings, and activities</a:t>
            </a:r>
          </a:p>
          <a:p>
            <a:pPr marL="457200" lvl="1" indent="0">
              <a:buNone/>
            </a:pPr>
            <a:r>
              <a:rPr lang="en-US"/>
              <a:t>Source: Pennsylvania Department of Education (PDE)</a:t>
            </a:r>
          </a:p>
        </p:txBody>
      </p:sp>
    </p:spTree>
    <p:extLst>
      <p:ext uri="{BB962C8B-B14F-4D97-AF65-F5344CB8AC3E}">
        <p14:creationId xmlns:p14="http://schemas.microsoft.com/office/powerpoint/2010/main" val="155188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A287-9A4E-472D-AF64-5A5C7368C8BB}"/>
              </a:ext>
            </a:extLst>
          </p:cNvPr>
          <p:cNvSpPr>
            <a:spLocks noGrp="1"/>
          </p:cNvSpPr>
          <p:nvPr>
            <p:ph type="title"/>
          </p:nvPr>
        </p:nvSpPr>
        <p:spPr>
          <a:xfrm>
            <a:off x="888631" y="2480893"/>
            <a:ext cx="3498979" cy="1992099"/>
          </a:xfrm>
        </p:spPr>
        <p:txBody>
          <a:bodyPr>
            <a:normAutofit fontScale="90000"/>
          </a:bodyPr>
          <a:lstStyle/>
          <a:p>
            <a:r>
              <a:rPr lang="en-US"/>
              <a:t>1% Set-Aside: PARENT &amp; FAMILY ENGAGEMENT</a:t>
            </a:r>
          </a:p>
        </p:txBody>
      </p:sp>
      <p:sp>
        <p:nvSpPr>
          <p:cNvPr id="3" name="Content Placeholder 2">
            <a:extLst>
              <a:ext uri="{FF2B5EF4-FFF2-40B4-BE49-F238E27FC236}">
                <a16:creationId xmlns:a16="http://schemas.microsoft.com/office/drawing/2014/main" id="{F070DB07-33E2-4311-A65D-7B2793F760A0}"/>
              </a:ext>
            </a:extLst>
          </p:cNvPr>
          <p:cNvSpPr>
            <a:spLocks noGrp="1"/>
          </p:cNvSpPr>
          <p:nvPr>
            <p:ph idx="1"/>
          </p:nvPr>
        </p:nvSpPr>
        <p:spPr>
          <a:xfrm>
            <a:off x="5110134" y="1144007"/>
            <a:ext cx="6281873" cy="4674901"/>
          </a:xfrm>
        </p:spPr>
        <p:txBody>
          <a:bodyPr/>
          <a:lstStyle/>
          <a:p>
            <a:r>
              <a:rPr lang="en-US" dirty="0"/>
              <a:t>If the LEA reserves $500,000 or more and is required to set aside 1%, funds shall be used to carry out activities and strategies consistent with the LEA’s parent and family engagement policy (education.pa.gov).</a:t>
            </a:r>
          </a:p>
          <a:p>
            <a:r>
              <a:rPr lang="en-US" dirty="0"/>
              <a:t>The district approved a revised LEA parent and family engagement policy June 2020. </a:t>
            </a:r>
          </a:p>
          <a:p>
            <a:r>
              <a:rPr lang="en-US" dirty="0"/>
              <a:t>The Chester Upland School District welcomes your help in planning programs and services for students. </a:t>
            </a:r>
          </a:p>
          <a:p>
            <a:r>
              <a:rPr lang="en-US" dirty="0"/>
              <a:t>Contact the Principal and/or Family Engagement Specialist (FES) at your school for more information. </a:t>
            </a:r>
          </a:p>
          <a:p>
            <a:pPr marL="0" indent="0">
              <a:buNone/>
            </a:pPr>
            <a:r>
              <a:rPr lang="en-US" sz="1200" dirty="0"/>
              <a:t>Source: Pennsylvania Department of Education (PDE)</a:t>
            </a:r>
          </a:p>
        </p:txBody>
      </p:sp>
    </p:spTree>
    <p:extLst>
      <p:ext uri="{BB962C8B-B14F-4D97-AF65-F5344CB8AC3E}">
        <p14:creationId xmlns:p14="http://schemas.microsoft.com/office/powerpoint/2010/main" val="136779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6">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8"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269686" y="795527"/>
            <a:ext cx="4123738" cy="1433323"/>
          </a:xfrm>
        </p:spPr>
        <p:txBody>
          <a:bodyPr>
            <a:normAutofit/>
          </a:bodyPr>
          <a:lstStyle/>
          <a:p>
            <a:r>
              <a:rPr lang="en-US" sz="2500" b="1">
                <a:solidFill>
                  <a:schemeClr val="tx2"/>
                </a:solidFill>
              </a:rPr>
              <a:t>TITLE I </a:t>
            </a:r>
            <a:br>
              <a:rPr lang="en-US" sz="2500" b="1"/>
            </a:br>
            <a:r>
              <a:rPr lang="en-US" sz="2500" b="1">
                <a:solidFill>
                  <a:schemeClr val="tx2"/>
                </a:solidFill>
              </a:rPr>
              <a:t>PARENT AND FAMILY ENGAGEMENT</a:t>
            </a:r>
            <a:endParaRPr lang="en-US"/>
          </a:p>
        </p:txBody>
      </p:sp>
      <p:sp>
        <p:nvSpPr>
          <p:cNvPr id="41" name="Rectangle 3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B5B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347EFB8-A20C-4CED-B96E-B26040C00CA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28716"/>
          <a:stretch/>
        </p:blipFill>
        <p:spPr>
          <a:xfrm>
            <a:off x="972115" y="960214"/>
            <a:ext cx="5641848" cy="4919472"/>
          </a:xfrm>
          <a:prstGeom prst="rect">
            <a:avLst/>
          </a:prstGeom>
          <a:ln w="12700">
            <a:noFill/>
          </a:ln>
        </p:spPr>
      </p:pic>
      <p:sp>
        <p:nvSpPr>
          <p:cNvPr id="3" name="Content Placeholder 2"/>
          <p:cNvSpPr>
            <a:spLocks noGrp="1"/>
          </p:cNvSpPr>
          <p:nvPr>
            <p:ph idx="1"/>
          </p:nvPr>
        </p:nvSpPr>
        <p:spPr>
          <a:xfrm>
            <a:off x="7293817" y="2338388"/>
            <a:ext cx="4099607" cy="3678237"/>
          </a:xfrm>
        </p:spPr>
        <p:txBody>
          <a:bodyPr>
            <a:normAutofit/>
          </a:bodyPr>
          <a:lstStyle/>
          <a:p>
            <a:pPr>
              <a:lnSpc>
                <a:spcPct val="110000"/>
              </a:lnSpc>
              <a:buClr>
                <a:srgbClr val="DB5B3B"/>
              </a:buClr>
            </a:pPr>
            <a:r>
              <a:rPr lang="en-US" sz="1400"/>
              <a:t>All Title I schools must allocate at least one percent of the Title I budget towards programs, activities, and procedures for parent and family engagement.</a:t>
            </a:r>
          </a:p>
          <a:p>
            <a:pPr>
              <a:lnSpc>
                <a:spcPct val="110000"/>
              </a:lnSpc>
              <a:buClr>
                <a:srgbClr val="DB5B3B"/>
              </a:buClr>
            </a:pPr>
            <a:r>
              <a:rPr lang="en-US" sz="1400"/>
              <a:t>The Every Student Succeeds Act (ESSA) requires that all Title I schools and families work together.</a:t>
            </a:r>
          </a:p>
          <a:p>
            <a:pPr>
              <a:lnSpc>
                <a:spcPct val="110000"/>
              </a:lnSpc>
              <a:buClr>
                <a:srgbClr val="DB5B3B"/>
              </a:buClr>
            </a:pPr>
            <a:r>
              <a:rPr lang="en-US" sz="1400"/>
              <a:t>Each school shall jointly develop with, and distribute to, parents and family members of participating children a Title I School/Parent Compact.</a:t>
            </a:r>
          </a:p>
          <a:p>
            <a:pPr marL="0" indent="0">
              <a:lnSpc>
                <a:spcPct val="110000"/>
              </a:lnSpc>
              <a:buClr>
                <a:srgbClr val="DB5B3B"/>
              </a:buClr>
              <a:buNone/>
            </a:pPr>
            <a:r>
              <a:rPr lang="en-US" sz="1400"/>
              <a:t>Source: Pennsylvania Department of Education (PDE)</a:t>
            </a:r>
          </a:p>
        </p:txBody>
      </p:sp>
      <p:sp>
        <p:nvSpPr>
          <p:cNvPr id="10" name="TextBox 9">
            <a:extLst>
              <a:ext uri="{FF2B5EF4-FFF2-40B4-BE49-F238E27FC236}">
                <a16:creationId xmlns:a16="http://schemas.microsoft.com/office/drawing/2014/main" id="{DBA84EE2-3C88-4536-B2F6-14EC98BD3097}"/>
              </a:ext>
            </a:extLst>
          </p:cNvPr>
          <p:cNvSpPr txBox="1"/>
          <p:nvPr/>
        </p:nvSpPr>
        <p:spPr>
          <a:xfrm>
            <a:off x="3994335" y="5679631"/>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jgamblesite.wordpress.com/2016/03/18/lending-a-helping-hand-the-global-reach-of-student-support-in-culturally-diverse-online-learning-environmen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2883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AAB0-CD74-422D-AB6B-1C2F6344AFBB}"/>
              </a:ext>
            </a:extLst>
          </p:cNvPr>
          <p:cNvSpPr>
            <a:spLocks noGrp="1"/>
          </p:cNvSpPr>
          <p:nvPr>
            <p:ph type="title"/>
          </p:nvPr>
        </p:nvSpPr>
        <p:spPr>
          <a:xfrm>
            <a:off x="888631" y="2358391"/>
            <a:ext cx="3498979" cy="2453676"/>
          </a:xfrm>
        </p:spPr>
        <p:txBody>
          <a:bodyPr>
            <a:normAutofit fontScale="90000"/>
          </a:bodyPr>
          <a:lstStyle/>
          <a:p>
            <a:r>
              <a:rPr lang="en-US"/>
              <a:t>Title II, Part A: Supporting Effective Instruction</a:t>
            </a:r>
          </a:p>
        </p:txBody>
      </p:sp>
      <p:sp>
        <p:nvSpPr>
          <p:cNvPr id="10" name="Content Placeholder 9">
            <a:extLst>
              <a:ext uri="{FF2B5EF4-FFF2-40B4-BE49-F238E27FC236}">
                <a16:creationId xmlns:a16="http://schemas.microsoft.com/office/drawing/2014/main" id="{90629C88-48D6-4DA2-86BA-883F681BEF3E}"/>
              </a:ext>
            </a:extLst>
          </p:cNvPr>
          <p:cNvSpPr>
            <a:spLocks noGrp="1"/>
          </p:cNvSpPr>
          <p:nvPr>
            <p:ph idx="1"/>
          </p:nvPr>
        </p:nvSpPr>
        <p:spPr>
          <a:xfrm>
            <a:off x="5476876" y="1699589"/>
            <a:ext cx="5923444" cy="4934890"/>
          </a:xfrm>
        </p:spPr>
        <p:txBody>
          <a:bodyPr>
            <a:normAutofit fontScale="25000" lnSpcReduction="20000"/>
          </a:bodyPr>
          <a:lstStyle/>
          <a:p>
            <a:r>
              <a:rPr lang="en-US" sz="7200"/>
              <a:t>Teacher and Principal Training &amp; Recruitment</a:t>
            </a:r>
          </a:p>
          <a:p>
            <a:pPr lvl="1"/>
            <a:r>
              <a:rPr lang="en-US" sz="7200"/>
              <a:t>Provides financial assistance to improve teacher skills and quality of instruction in core academic areas</a:t>
            </a:r>
          </a:p>
          <a:p>
            <a:r>
              <a:rPr lang="en-US" sz="7200"/>
              <a:t>Key areas of professional development can include, but is not limited to the following:</a:t>
            </a:r>
          </a:p>
          <a:p>
            <a:pPr lvl="1"/>
            <a:r>
              <a:rPr lang="en-US" sz="7200"/>
              <a:t>Improving Student Teaching and Learning</a:t>
            </a:r>
          </a:p>
          <a:p>
            <a:pPr lvl="1"/>
            <a:r>
              <a:rPr lang="en-US" sz="7200"/>
              <a:t>Teacher and Principal Evaluation Systems</a:t>
            </a:r>
          </a:p>
          <a:p>
            <a:pPr lvl="1"/>
            <a:r>
              <a:rPr lang="en-US" sz="7200"/>
              <a:t>Recruitment and Retention</a:t>
            </a:r>
          </a:p>
          <a:p>
            <a:pPr lvl="1"/>
            <a:r>
              <a:rPr lang="en-US" sz="7200"/>
              <a:t>Technology Integration</a:t>
            </a:r>
          </a:p>
          <a:p>
            <a:pPr lvl="1"/>
            <a:r>
              <a:rPr lang="en-US" sz="7200"/>
              <a:t>English Learners </a:t>
            </a:r>
          </a:p>
          <a:p>
            <a:pPr lvl="1"/>
            <a:r>
              <a:rPr lang="en-US" sz="7200"/>
              <a:t>Safety and Chronic Absenteeism </a:t>
            </a:r>
          </a:p>
          <a:p>
            <a:endParaRPr lang="en-US" sz="1900"/>
          </a:p>
          <a:p>
            <a:endParaRPr lang="en-US" sz="1200"/>
          </a:p>
          <a:p>
            <a:endParaRPr lang="en-US" sz="1200"/>
          </a:p>
          <a:p>
            <a:pPr marL="0" indent="0">
              <a:buNone/>
            </a:pPr>
            <a:r>
              <a:rPr lang="en-US" sz="4800"/>
              <a:t>Source: Pennsylvania Department of Education (PDE)</a:t>
            </a:r>
          </a:p>
          <a:p>
            <a:endParaRPr lang="en-US" sz="4800"/>
          </a:p>
          <a:p>
            <a:endParaRPr lang="en-US" sz="1200"/>
          </a:p>
          <a:p>
            <a:endParaRPr lang="en-US" sz="1200"/>
          </a:p>
          <a:p>
            <a:endParaRPr lang="en-US" sz="1200"/>
          </a:p>
          <a:p>
            <a:endParaRPr lang="en-US" sz="1200"/>
          </a:p>
        </p:txBody>
      </p:sp>
    </p:spTree>
    <p:extLst>
      <p:ext uri="{BB962C8B-B14F-4D97-AF65-F5344CB8AC3E}">
        <p14:creationId xmlns:p14="http://schemas.microsoft.com/office/powerpoint/2010/main" val="141679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C6C9-4FFF-43AF-BA3B-34AF4BD873D1}"/>
              </a:ext>
            </a:extLst>
          </p:cNvPr>
          <p:cNvSpPr>
            <a:spLocks noGrp="1"/>
          </p:cNvSpPr>
          <p:nvPr>
            <p:ph type="title"/>
          </p:nvPr>
        </p:nvSpPr>
        <p:spPr/>
        <p:txBody>
          <a:bodyPr>
            <a:normAutofit fontScale="90000"/>
          </a:bodyPr>
          <a:lstStyle/>
          <a:p>
            <a:r>
              <a:rPr lang="en-US"/>
              <a:t>Title III: Language Instruction for English Learners</a:t>
            </a:r>
          </a:p>
        </p:txBody>
      </p:sp>
      <p:sp>
        <p:nvSpPr>
          <p:cNvPr id="3" name="Content Placeholder 2">
            <a:extLst>
              <a:ext uri="{FF2B5EF4-FFF2-40B4-BE49-F238E27FC236}">
                <a16:creationId xmlns:a16="http://schemas.microsoft.com/office/drawing/2014/main" id="{6CAE4028-0813-4E94-AF00-0897EB1BB648}"/>
              </a:ext>
            </a:extLst>
          </p:cNvPr>
          <p:cNvSpPr>
            <a:spLocks noGrp="1"/>
          </p:cNvSpPr>
          <p:nvPr>
            <p:ph idx="1"/>
          </p:nvPr>
        </p:nvSpPr>
        <p:spPr>
          <a:xfrm>
            <a:off x="5082728" y="727868"/>
            <a:ext cx="6281873" cy="5536088"/>
          </a:xfrm>
        </p:spPr>
        <p:txBody>
          <a:bodyPr>
            <a:noAutofit/>
          </a:bodyPr>
          <a:lstStyle/>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r>
              <a:rPr lang="en-US" sz="1600"/>
              <a:t>Title III provides financial assistance to support the English Language program.</a:t>
            </a:r>
          </a:p>
          <a:p>
            <a:r>
              <a:rPr lang="en-US" sz="1600"/>
              <a:t>Title III program support is designed to improve the education of Limited English Proficient (LEP) children and youth.</a:t>
            </a:r>
          </a:p>
          <a:p>
            <a:r>
              <a:rPr lang="en-US" sz="1600"/>
              <a:t>Title III also offers enhanced instructional opportunities for immigrant children and youth. </a:t>
            </a:r>
          </a:p>
          <a:p>
            <a:r>
              <a:rPr lang="en-US" sz="1600"/>
              <a:t>Key areas of support can include, but is not limited to the following:</a:t>
            </a:r>
          </a:p>
          <a:p>
            <a:pPr lvl="1"/>
            <a:r>
              <a:rPr lang="en-US"/>
              <a:t>Co-teaching classes with English only support</a:t>
            </a:r>
          </a:p>
          <a:p>
            <a:pPr lvl="1"/>
            <a:r>
              <a:rPr lang="en-US"/>
              <a:t>Sheltered English content classes</a:t>
            </a:r>
          </a:p>
          <a:p>
            <a:pPr lvl="1"/>
            <a:r>
              <a:rPr lang="en-US"/>
              <a:t>Intervention for literacy instruction</a:t>
            </a:r>
          </a:p>
          <a:p>
            <a:pPr lvl="1"/>
            <a:r>
              <a:rPr lang="en-US"/>
              <a:t>Professional development for teachers, staff, and administrators</a:t>
            </a:r>
          </a:p>
          <a:p>
            <a:pPr lvl="1"/>
            <a:r>
              <a:rPr lang="en-US"/>
              <a:t>Family engagement resources</a:t>
            </a:r>
          </a:p>
          <a:p>
            <a:pPr marL="0" indent="0">
              <a:buNone/>
            </a:pPr>
            <a:endParaRPr lang="en-US" sz="1400"/>
          </a:p>
          <a:p>
            <a:pPr marL="0" indent="0">
              <a:buNone/>
            </a:pPr>
            <a:r>
              <a:rPr lang="en-US" sz="1400"/>
              <a:t>Source: Pennsylvania Department of Education (PDE)</a:t>
            </a:r>
          </a:p>
          <a:p>
            <a:pPr marL="0" indent="0">
              <a:buNone/>
            </a:pPr>
            <a:endParaRPr lang="en-US" sz="1400"/>
          </a:p>
          <a:p>
            <a:pPr marL="0" indent="0">
              <a:buNone/>
            </a:pPr>
            <a:endParaRPr lang="en-US" sz="1400"/>
          </a:p>
          <a:p>
            <a:pPr marL="0" indent="0">
              <a:buNone/>
            </a:pPr>
            <a:endParaRPr lang="en-US" sz="1400"/>
          </a:p>
          <a:p>
            <a:pPr marL="0" indent="0">
              <a:buNone/>
            </a:pPr>
            <a:endParaRPr lang="en-US" sz="1400"/>
          </a:p>
          <a:p>
            <a:pPr marL="0" indent="0">
              <a:buNone/>
            </a:pPr>
            <a:endParaRPr lang="en-US" sz="1400"/>
          </a:p>
          <a:p>
            <a:pPr marL="0" indent="0">
              <a:buNone/>
            </a:pPr>
            <a:endParaRPr lang="en-US" sz="1400"/>
          </a:p>
          <a:p>
            <a:pPr marL="0" indent="0">
              <a:buNone/>
            </a:pPr>
            <a:endParaRPr lang="en-US" sz="1400"/>
          </a:p>
          <a:p>
            <a:endParaRPr lang="en-US" sz="1400"/>
          </a:p>
        </p:txBody>
      </p:sp>
    </p:spTree>
    <p:extLst>
      <p:ext uri="{BB962C8B-B14F-4D97-AF65-F5344CB8AC3E}">
        <p14:creationId xmlns:p14="http://schemas.microsoft.com/office/powerpoint/2010/main" val="122631155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82239C16B9844E94A6938530175F1F" ma:contentTypeVersion="4" ma:contentTypeDescription="Create a new document." ma:contentTypeScope="" ma:versionID="e2cf89567cc3a704d404f078c7062a34">
  <xsd:schema xmlns:xsd="http://www.w3.org/2001/XMLSchema" xmlns:xs="http://www.w3.org/2001/XMLSchema" xmlns:p="http://schemas.microsoft.com/office/2006/metadata/properties" xmlns:ns2="5a6310ae-fdb1-48d3-ba09-0dd067feaa3c" targetNamespace="http://schemas.microsoft.com/office/2006/metadata/properties" ma:root="true" ma:fieldsID="bbcc5bd7a158ea821694a96daa2f9ce0" ns2:_="">
    <xsd:import namespace="5a6310ae-fdb1-48d3-ba09-0dd067feaa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310ae-fdb1-48d3-ba09-0dd067fea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10923A-EDC2-4449-AA57-6794BB005A85}">
  <ds:schemaRefs>
    <ds:schemaRef ds:uri="5a6310ae-fdb1-48d3-ba09-0dd067fea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B18DDE-43D9-402E-AB91-7C8682A7BE54}">
  <ds:schemaRefs>
    <ds:schemaRef ds:uri="1b5405bd-c612-4802-952b-1e2b48252f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8989F7-75EA-4AB7-90F5-31D09B155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Widescreen</PresentationFormat>
  <Paragraphs>278</Paragraphs>
  <Slides>30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Rockwell</vt:lpstr>
      <vt:lpstr>Wingdings</vt:lpstr>
      <vt:lpstr>Atlas</vt:lpstr>
      <vt:lpstr>  Chester Upland School District    </vt:lpstr>
      <vt:lpstr>PowerPoint Presentation</vt:lpstr>
      <vt:lpstr>Title I Overview  Title I, Part A: Improving Basic Programs</vt:lpstr>
      <vt:lpstr>Annual Parent Meetings</vt:lpstr>
      <vt:lpstr>What is a  Title I School?</vt:lpstr>
      <vt:lpstr>1% Set-Aside: PARENT &amp; FAMILY ENGAGEMENT</vt:lpstr>
      <vt:lpstr>TITLE I  PARENT AND FAMILY ENGAGEMENT</vt:lpstr>
      <vt:lpstr>Title II, Part A: Supporting Effective Instruction</vt:lpstr>
      <vt:lpstr>Title III: Language Instruction for English Learners</vt:lpstr>
      <vt:lpstr>Title IV, Part A: Student Support and Academic Enrichment</vt:lpstr>
      <vt:lpstr>The Elementary and Secondary School Emergency Relief (ESSER) Funds</vt:lpstr>
      <vt:lpstr>Working Together</vt:lpstr>
      <vt:lpstr>Parent and Family Engagement Policy</vt:lpstr>
      <vt:lpstr>Parent and Family Engagement Policy</vt:lpstr>
      <vt:lpstr>District and School Title I Parent and Family Engagement Policy Revisions</vt:lpstr>
      <vt:lpstr>School-Parent Compact</vt:lpstr>
      <vt:lpstr>School-Parent Compact</vt:lpstr>
      <vt:lpstr>TEACHER QUALIFICATIONS</vt:lpstr>
      <vt:lpstr>ANNUAL EVALUATION</vt:lpstr>
      <vt:lpstr>FEDERAL PROGRAMS MONITORING</vt:lpstr>
      <vt:lpstr>The Consolidated Application Title I, II, III, and IV</vt:lpstr>
      <vt:lpstr> COMPLAINTS</vt:lpstr>
      <vt:lpstr>COMPLAINTS</vt:lpstr>
      <vt:lpstr>Who to Contact?</vt:lpstr>
      <vt:lpstr>SCHOOLS</vt:lpstr>
      <vt:lpstr>SCHOOLS</vt:lpstr>
      <vt:lpstr>SCHOOLS</vt:lpstr>
      <vt:lpstr>Administration Building</vt:lpstr>
      <vt:lpstr>  Please email questions about the Annual Title I Parent Meeting presentation to mhales@chesteruplandsd.org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Harrisburg School District</dc:title>
  <dc:creator>Mumin, Latrice</dc:creator>
  <cp:lastModifiedBy>Monique Hales</cp:lastModifiedBy>
  <cp:revision>166</cp:revision>
  <cp:lastPrinted>2021-09-07T23:57:51Z</cp:lastPrinted>
  <dcterms:created xsi:type="dcterms:W3CDTF">2021-03-12T19:14:01Z</dcterms:created>
  <dcterms:modified xsi:type="dcterms:W3CDTF">2021-11-15T17:09:05Z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0x010100D182239C16B9844E94A6938530175F1F</vt:lpwstr>
  </property>
</Properties>
</file>